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2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7" r:id="rId1"/>
    <p:sldMasterId id="2147483670" r:id="rId2"/>
  </p:sldMasterIdLst>
  <p:notesMasterIdLst>
    <p:notesMasterId r:id="rId41"/>
  </p:notesMasterIdLst>
  <p:handoutMasterIdLst>
    <p:handoutMasterId r:id="rId42"/>
  </p:handoutMasterIdLst>
  <p:sldIdLst>
    <p:sldId id="266" r:id="rId3"/>
    <p:sldId id="349" r:id="rId4"/>
    <p:sldId id="332" r:id="rId5"/>
    <p:sldId id="333" r:id="rId6"/>
    <p:sldId id="336" r:id="rId7"/>
    <p:sldId id="334" r:id="rId8"/>
    <p:sldId id="335" r:id="rId9"/>
    <p:sldId id="338" r:id="rId10"/>
    <p:sldId id="300" r:id="rId11"/>
    <p:sldId id="275" r:id="rId12"/>
    <p:sldId id="284" r:id="rId13"/>
    <p:sldId id="285" r:id="rId14"/>
    <p:sldId id="286" r:id="rId15"/>
    <p:sldId id="331" r:id="rId16"/>
    <p:sldId id="340" r:id="rId17"/>
    <p:sldId id="341" r:id="rId18"/>
    <p:sldId id="342" r:id="rId19"/>
    <p:sldId id="343" r:id="rId20"/>
    <p:sldId id="344" r:id="rId21"/>
    <p:sldId id="315" r:id="rId22"/>
    <p:sldId id="316" r:id="rId23"/>
    <p:sldId id="317" r:id="rId24"/>
    <p:sldId id="318" r:id="rId25"/>
    <p:sldId id="329" r:id="rId26"/>
    <p:sldId id="309" r:id="rId27"/>
    <p:sldId id="346" r:id="rId28"/>
    <p:sldId id="278" r:id="rId29"/>
    <p:sldId id="324" r:id="rId30"/>
    <p:sldId id="347" r:id="rId31"/>
    <p:sldId id="348" r:id="rId32"/>
    <p:sldId id="350" r:id="rId33"/>
    <p:sldId id="322" r:id="rId34"/>
    <p:sldId id="312" r:id="rId35"/>
    <p:sldId id="313" r:id="rId36"/>
    <p:sldId id="320" r:id="rId37"/>
    <p:sldId id="321" r:id="rId38"/>
    <p:sldId id="314" r:id="rId39"/>
    <p:sldId id="269" r:id="rId40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lnSpc>
        <a:spcPct val="110000"/>
      </a:lnSpc>
      <a:spcBef>
        <a:spcPct val="5000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lnSpc>
        <a:spcPct val="110000"/>
      </a:lnSpc>
      <a:spcBef>
        <a:spcPct val="5000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lnSpc>
        <a:spcPct val="110000"/>
      </a:lnSpc>
      <a:spcBef>
        <a:spcPct val="5000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lnSpc>
        <a:spcPct val="110000"/>
      </a:lnSpc>
      <a:spcBef>
        <a:spcPct val="5000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lnSpc>
        <a:spcPct val="110000"/>
      </a:lnSpc>
      <a:spcBef>
        <a:spcPct val="5000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A7DF41"/>
    <a:srgbClr val="90E53B"/>
    <a:srgbClr val="B8F878"/>
    <a:srgbClr val="75CAE5"/>
    <a:srgbClr val="5BD4FF"/>
    <a:srgbClr val="B2B2B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72" autoAdjust="0"/>
    <p:restoredTop sz="95892" autoAdjust="0"/>
  </p:normalViewPr>
  <p:slideViewPr>
    <p:cSldViewPr>
      <p:cViewPr>
        <p:scale>
          <a:sx n="80" d="100"/>
          <a:sy n="80" d="100"/>
        </p:scale>
        <p:origin x="-1704" y="-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3" y="1867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7ECDBC54-DF1C-401F-B2EA-0131C3A1AF3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48627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noProof="0" smtClean="0"/>
              <a:t>Образец текста</a:t>
            </a:r>
          </a:p>
          <a:p>
            <a:pPr lvl="1"/>
            <a:r>
              <a:rPr lang="ru-RU" altLang="ru-RU" noProof="0" smtClean="0"/>
              <a:t>Второй уровень</a:t>
            </a:r>
          </a:p>
          <a:p>
            <a:pPr lvl="2"/>
            <a:r>
              <a:rPr lang="ru-RU" altLang="ru-RU" noProof="0" smtClean="0"/>
              <a:t>Третий уровень</a:t>
            </a:r>
          </a:p>
          <a:p>
            <a:pPr lvl="3"/>
            <a:r>
              <a:rPr lang="ru-RU" altLang="ru-RU" noProof="0" smtClean="0"/>
              <a:t>Четвертый уровень</a:t>
            </a:r>
          </a:p>
          <a:p>
            <a:pPr lvl="4"/>
            <a:r>
              <a:rPr lang="ru-RU" altLang="ru-RU" noProof="0" smtClean="0"/>
              <a:t>Пятый уровень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B0151089-3CD8-4BA8-8F8A-CF2F6F8A61F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801266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BEE90039-6029-4E28-810F-0E2F6668C42A}" type="slidenum">
              <a:rPr lang="ru-RU" altLang="ru-RU" sz="1200" smtClean="0">
                <a:latin typeface="Times New Roman" pitchFamily="18" charset="0"/>
              </a:rPr>
              <a:pPr/>
              <a:t>8</a:t>
            </a:fld>
            <a:endParaRPr lang="ru-RU" altLang="ru-RU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ru-RU" altLang="ru-RU" smtClean="0"/>
              <a:t>Обновлен контрагент</a:t>
            </a:r>
          </a:p>
          <a:p>
            <a:pPr marL="171450" indent="-171450">
              <a:buFontTx/>
              <a:buChar char="-"/>
            </a:pPr>
            <a:r>
              <a:rPr lang="ru-RU" altLang="ru-RU" smtClean="0"/>
              <a:t>Получен новый заказ</a:t>
            </a:r>
            <a:endParaRPr lang="en-US" altLang="ru-RU" smtClean="0"/>
          </a:p>
          <a:p>
            <a:pPr marL="171450" indent="-171450">
              <a:buFontTx/>
              <a:buChar char="-"/>
            </a:pPr>
            <a:r>
              <a:rPr lang="ru-RU" altLang="ru-RU" smtClean="0"/>
              <a:t>Производство: деталь прошла производственную операцию</a:t>
            </a:r>
          </a:p>
          <a:p>
            <a:pPr marL="171450" indent="-171450">
              <a:buFontTx/>
              <a:buChar char="-"/>
            </a:pPr>
            <a:r>
              <a:rPr lang="ru-RU" altLang="ru-RU" smtClean="0"/>
              <a:t>Логистика: контейнер прибыл на склад</a:t>
            </a:r>
            <a:endParaRPr lang="en-US" altLang="ru-RU" smtClean="0"/>
          </a:p>
          <a:p>
            <a:pPr marL="171450" indent="-171450">
              <a:buFontTx/>
              <a:buChar char="-"/>
            </a:pPr>
            <a:r>
              <a:rPr lang="en-US" altLang="ru-RU" smtClean="0"/>
              <a:t>…</a:t>
            </a:r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3CFB797B-9744-4238-AB7A-ED0172C5825A}" type="slidenum">
              <a:rPr lang="ru-RU" altLang="ru-RU" sz="1200" smtClean="0">
                <a:latin typeface="Times New Roman" pitchFamily="18" charset="0"/>
              </a:rPr>
              <a:pPr/>
              <a:t>30</a:t>
            </a:fld>
            <a:endParaRPr lang="ru-RU" altLang="ru-RU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A9D104BE-3622-421E-8A9F-6439A69501F1}" type="slidenum">
              <a:rPr lang="ru-RU" altLang="ru-RU" sz="1200" smtClean="0">
                <a:latin typeface="Times New Roman" pitchFamily="18" charset="0"/>
              </a:rPr>
              <a:pPr/>
              <a:t>38</a:t>
            </a:fld>
            <a:endParaRPr lang="ru-RU" altLang="ru-RU" sz="1200" smtClean="0">
              <a:latin typeface="Times New Roman" pitchFamily="18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 altLang="ru-RU" b="1" smtClean="0"/>
              <a:t>При подготовке к публикации презентации:</a:t>
            </a:r>
          </a:p>
          <a:p>
            <a:pPr eaLnBrk="1" hangingPunct="1"/>
            <a:r>
              <a:rPr lang="ru-RU" altLang="ru-RU" b="1" smtClean="0"/>
              <a:t>Необходимо удалить все вспомогательные технические записи из комментариев к слайдам.</a:t>
            </a:r>
          </a:p>
          <a:p>
            <a:pPr eaLnBrk="1" hangingPunct="1"/>
            <a:r>
              <a:rPr lang="ru-RU" altLang="ru-RU" smtClean="0"/>
              <a:t>При необходимости презентацию может вычитать корректор, на предмет опечаток и ошибок верстки.</a:t>
            </a:r>
          </a:p>
          <a:p>
            <a:pPr eaLnBrk="1" hangingPunct="1"/>
            <a:r>
              <a:rPr lang="ru-RU" altLang="ru-RU" smtClean="0"/>
              <a:t>Для уменьшения объема презентации можно использовать программу </a:t>
            </a:r>
            <a:r>
              <a:rPr lang="en-US" altLang="ru-RU" smtClean="0"/>
              <a:t>PPTminimizer</a:t>
            </a:r>
            <a:endParaRPr lang="ru-RU" altLang="ru-RU" smtClean="0"/>
          </a:p>
          <a:p>
            <a:pPr eaLnBrk="1" hangingPunct="1"/>
            <a:endParaRPr lang="ru-RU" altLang="ru-RU" b="1" smtClean="0"/>
          </a:p>
          <a:p>
            <a:pPr eaLnBrk="1" hangingPunct="1"/>
            <a:r>
              <a:rPr lang="ru-RU" altLang="ru-RU" b="1" smtClean="0"/>
              <a:t>Как снять личные данные в свойствах презентации:</a:t>
            </a:r>
          </a:p>
          <a:p>
            <a:pPr eaLnBrk="1" hangingPunct="1"/>
            <a:endParaRPr lang="ru-RU" altLang="ru-RU" b="1" smtClean="0"/>
          </a:p>
          <a:p>
            <a:pPr eaLnBrk="1" hangingPunct="1"/>
            <a:r>
              <a:rPr lang="ru-RU" altLang="ru-RU" smtClean="0"/>
              <a:t>1. Открыть презентацию, захватить в базе</a:t>
            </a:r>
          </a:p>
          <a:p>
            <a:pPr eaLnBrk="1" hangingPunct="1"/>
            <a:r>
              <a:rPr lang="ru-RU" altLang="ru-RU" smtClean="0"/>
              <a:t>2. зайти - Сервис - Параметры - Общие</a:t>
            </a:r>
          </a:p>
          <a:p>
            <a:pPr eaLnBrk="1" hangingPunct="1"/>
            <a:r>
              <a:rPr lang="ru-RU" altLang="ru-RU" smtClean="0"/>
              <a:t>выставить</a:t>
            </a:r>
          </a:p>
          <a:p>
            <a:pPr eaLnBrk="1" hangingPunct="1"/>
            <a:r>
              <a:rPr lang="ru-RU" altLang="ru-RU" smtClean="0"/>
              <a:t>фамилия:0</a:t>
            </a:r>
          </a:p>
          <a:p>
            <a:pPr eaLnBrk="1" hangingPunct="1"/>
            <a:r>
              <a:rPr lang="ru-RU" altLang="ru-RU" smtClean="0"/>
              <a:t>инициалы:0</a:t>
            </a:r>
          </a:p>
          <a:p>
            <a:pPr eaLnBrk="1" hangingPunct="1"/>
            <a:r>
              <a:rPr lang="ru-RU" altLang="ru-RU" smtClean="0"/>
              <a:t>3. Сохраняем презентацию - "сохранить как"</a:t>
            </a:r>
          </a:p>
          <a:p>
            <a:pPr eaLnBrk="1" hangingPunct="1"/>
            <a:r>
              <a:rPr lang="ru-RU" altLang="ru-RU" smtClean="0"/>
              <a:t>4. Зайти правой кнопкой в свойства файла презентации</a:t>
            </a:r>
          </a:p>
          <a:p>
            <a:pPr eaLnBrk="1" hangingPunct="1"/>
            <a:r>
              <a:rPr lang="ru-RU" altLang="ru-RU" smtClean="0"/>
              <a:t>Properties - Summary удаляем оттуда всю информацию</a:t>
            </a:r>
          </a:p>
          <a:p>
            <a:pPr eaLnBrk="1" hangingPunct="1"/>
            <a:r>
              <a:rPr lang="ru-RU" altLang="ru-RU" smtClean="0"/>
              <a:t>Apply - применяем то, что создали</a:t>
            </a:r>
          </a:p>
          <a:p>
            <a:pPr eaLnBrk="1" hangingPunct="1"/>
            <a:r>
              <a:rPr lang="ru-RU" altLang="ru-RU" smtClean="0"/>
              <a:t>5. Там же заходим Advanced, проверяем внизу в Origin</a:t>
            </a:r>
          </a:p>
          <a:p>
            <a:pPr eaLnBrk="1" hangingPunct="1"/>
            <a:r>
              <a:rPr lang="ru-RU" altLang="ru-RU" smtClean="0"/>
              <a:t>все ли правильно удалено</a:t>
            </a:r>
          </a:p>
          <a:p>
            <a:pPr eaLnBrk="1" hangingPunct="1"/>
            <a:r>
              <a:rPr lang="ru-RU" altLang="ru-RU" smtClean="0"/>
              <a:t>6. Выгружаем в базу презентацию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8" descr="top0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539750" y="6381750"/>
            <a:ext cx="8207375" cy="7938"/>
            <a:chOff x="295" y="1974"/>
            <a:chExt cx="5170" cy="5"/>
          </a:xfrm>
        </p:grpSpPr>
        <p:sp>
          <p:nvSpPr>
            <p:cNvPr id="4" name="Line 15"/>
            <p:cNvSpPr>
              <a:spLocks noChangeShapeType="1"/>
            </p:cNvSpPr>
            <p:nvPr userDrawn="1"/>
          </p:nvSpPr>
          <p:spPr bwMode="auto">
            <a:xfrm>
              <a:off x="295" y="1979"/>
              <a:ext cx="5170" cy="0"/>
            </a:xfrm>
            <a:prstGeom prst="line">
              <a:avLst/>
            </a:prstGeom>
            <a:noFill/>
            <a:ln w="12699">
              <a:solidFill>
                <a:srgbClr val="FFFFCC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ru-RU"/>
            </a:p>
          </p:txBody>
        </p:sp>
        <p:sp>
          <p:nvSpPr>
            <p:cNvPr id="5" name="Line 16"/>
            <p:cNvSpPr>
              <a:spLocks noChangeShapeType="1"/>
            </p:cNvSpPr>
            <p:nvPr userDrawn="1"/>
          </p:nvSpPr>
          <p:spPr bwMode="auto">
            <a:xfrm>
              <a:off x="295" y="1974"/>
              <a:ext cx="5170" cy="0"/>
            </a:xfrm>
            <a:prstGeom prst="line">
              <a:avLst/>
            </a:prstGeom>
            <a:noFill/>
            <a:ln w="12699">
              <a:solidFill>
                <a:srgbClr val="FFCC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ru-RU"/>
            </a:p>
          </p:txBody>
        </p:sp>
      </p:grpSp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1042988" y="303213"/>
            <a:ext cx="705802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ru-RU" altLang="ru-RU" sz="2400" b="1" dirty="0" smtClean="0">
                <a:solidFill>
                  <a:srgbClr val="800000"/>
                </a:solidFill>
              </a:rPr>
              <a:t>Технологии 1С</a:t>
            </a:r>
          </a:p>
        </p:txBody>
      </p:sp>
      <p:pic>
        <p:nvPicPr>
          <p:cNvPr id="7" name="Picture 34" descr="лого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33375"/>
            <a:ext cx="8096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35"/>
          <p:cNvSpPr>
            <a:spLocks noChangeShapeType="1"/>
          </p:cNvSpPr>
          <p:nvPr/>
        </p:nvSpPr>
        <p:spPr bwMode="auto">
          <a:xfrm>
            <a:off x="971550" y="115888"/>
            <a:ext cx="0" cy="865187"/>
          </a:xfrm>
          <a:prstGeom prst="line">
            <a:avLst/>
          </a:prstGeom>
          <a:noFill/>
          <a:ln w="12700">
            <a:solidFill>
              <a:srgbClr val="FFCC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9" name="Text Box 40"/>
          <p:cNvSpPr txBox="1">
            <a:spLocks noChangeArrowheads="1"/>
          </p:cNvSpPr>
          <p:nvPr userDrawn="1"/>
        </p:nvSpPr>
        <p:spPr bwMode="auto">
          <a:xfrm>
            <a:off x="685800" y="1557338"/>
            <a:ext cx="7989888" cy="122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defRPr/>
            </a:pPr>
            <a:endParaRPr lang="ru-RU" altLang="ru-RU" sz="2800" b="1" dirty="0" smtClean="0">
              <a:solidFill>
                <a:srgbClr val="CC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18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5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C5BAFE-DE6C-4037-A07A-8535B5544CC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84611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04025" y="44450"/>
            <a:ext cx="2232025" cy="64801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7950" y="44450"/>
            <a:ext cx="6543675" cy="64801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5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14EBDF-EB3D-4943-BC3B-B6ED26BFE1E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8469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8888" y="44450"/>
            <a:ext cx="5618162" cy="10810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950" y="1268413"/>
            <a:ext cx="4387850" cy="5256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268413"/>
            <a:ext cx="4387850" cy="2551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71925"/>
            <a:ext cx="4387850" cy="2552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7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DC9F43-0A77-4B9D-8DCB-1CF4B1F967F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106787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1258888" y="44450"/>
            <a:ext cx="5618162" cy="10810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950" y="1268413"/>
            <a:ext cx="4387850" cy="2551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268413"/>
            <a:ext cx="4387850" cy="2551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107950" y="3971925"/>
            <a:ext cx="4387850" cy="2552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71925"/>
            <a:ext cx="4387850" cy="2552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8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F9ECA-577B-4EB1-B6D5-F2FA8691134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026132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169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26658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277051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2941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763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683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5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20EFE4-7A78-40E3-949B-C8E94D47BA3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08807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68887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911559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881065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38262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4450"/>
            <a:ext cx="2057400" cy="608171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4450"/>
            <a:ext cx="6019800" cy="60817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082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5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AA161-5AC8-4FB2-8FBE-3BEE7580274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1092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950" y="1268413"/>
            <a:ext cx="438785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38785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6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BC0A6E-8108-474C-B92C-66A113DE2BC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45582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8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2589E-45DB-4918-9560-3DD22FE4704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03846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4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E6A07B-7558-470A-814F-0117245C956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22703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3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C59EA-4990-4EB4-B1D1-2CDE76D7700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32049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6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E6B7D6-6BB2-48B1-8FE8-2F576B319D7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35059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6" name="Rectangle 5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CC5388-48D7-43BE-9FC8-67273B16175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76057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7" descr="1C_06_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16700"/>
            <a:ext cx="91440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46"/>
          <p:cNvSpPr>
            <a:spLocks noGrp="1" noChangeArrowheads="1"/>
          </p:cNvSpPr>
          <p:nvPr>
            <p:ph type="title"/>
          </p:nvPr>
        </p:nvSpPr>
        <p:spPr bwMode="auto">
          <a:xfrm>
            <a:off x="1258888" y="44450"/>
            <a:ext cx="5618162" cy="10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8" name="Rectangle 4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950" y="1268413"/>
            <a:ext cx="8928100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53652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632575"/>
            <a:ext cx="8172450" cy="25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defRPr sz="1400">
                <a:solidFill>
                  <a:srgbClr val="5B0917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ru-RU" altLang="ru-RU"/>
              <a:t>Наименование слайда</a:t>
            </a:r>
          </a:p>
        </p:txBody>
      </p:sp>
      <p:sp>
        <p:nvSpPr>
          <p:cNvPr id="153655" name="Rectangle 5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888" y="6597650"/>
            <a:ext cx="766762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sz="1400" b="1">
                <a:solidFill>
                  <a:srgbClr val="5B0917"/>
                </a:solidFill>
                <a:latin typeface="Arial" charset="0"/>
              </a:defRPr>
            </a:lvl1pPr>
          </a:lstStyle>
          <a:p>
            <a:pPr>
              <a:defRPr/>
            </a:pPr>
            <a:fld id="{9C180998-B648-404D-BC2F-06C6109E43E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pic>
        <p:nvPicPr>
          <p:cNvPr id="1031" name="Picture 58" descr="лого2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33375"/>
            <a:ext cx="8096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Line 59"/>
          <p:cNvSpPr>
            <a:spLocks noChangeShapeType="1"/>
          </p:cNvSpPr>
          <p:nvPr userDrawn="1"/>
        </p:nvSpPr>
        <p:spPr bwMode="auto">
          <a:xfrm>
            <a:off x="971550" y="115888"/>
            <a:ext cx="0" cy="865187"/>
          </a:xfrm>
          <a:prstGeom prst="line">
            <a:avLst/>
          </a:prstGeom>
          <a:noFill/>
          <a:ln w="12700">
            <a:solidFill>
              <a:srgbClr val="FFCC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3" r:id="rId1"/>
    <p:sldLayoutId id="2147484220" r:id="rId2"/>
    <p:sldLayoutId id="2147484221" r:id="rId3"/>
    <p:sldLayoutId id="2147484222" r:id="rId4"/>
    <p:sldLayoutId id="2147484223" r:id="rId5"/>
    <p:sldLayoutId id="2147484224" r:id="rId6"/>
    <p:sldLayoutId id="2147484225" r:id="rId7"/>
    <p:sldLayoutId id="2147484226" r:id="rId8"/>
    <p:sldLayoutId id="2147484227" r:id="rId9"/>
    <p:sldLayoutId id="2147484228" r:id="rId10"/>
    <p:sldLayoutId id="2147484229" r:id="rId11"/>
    <p:sldLayoutId id="2147484230" r:id="rId12"/>
    <p:sldLayoutId id="2147484231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300" b="1">
          <a:solidFill>
            <a:srgbClr val="CC0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300" b="1">
          <a:solidFill>
            <a:srgbClr val="CC0000"/>
          </a:solidFill>
          <a:latin typeface="Arial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300" b="1">
          <a:solidFill>
            <a:srgbClr val="CC0000"/>
          </a:solidFill>
          <a:latin typeface="Arial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300" b="1">
          <a:solidFill>
            <a:srgbClr val="CC0000"/>
          </a:solidFill>
          <a:latin typeface="Arial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300" b="1">
          <a:solidFill>
            <a:srgbClr val="CC0000"/>
          </a:solidFill>
          <a:latin typeface="Arial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2300" b="1">
          <a:solidFill>
            <a:srgbClr val="CC0000"/>
          </a:solidFill>
          <a:latin typeface="Arial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2300" b="1">
          <a:solidFill>
            <a:srgbClr val="CC0000"/>
          </a:solidFill>
          <a:latin typeface="Arial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2300" b="1">
          <a:solidFill>
            <a:srgbClr val="CC0000"/>
          </a:solidFill>
          <a:latin typeface="Arial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2300" b="1">
          <a:solidFill>
            <a:srgbClr val="CC00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50000"/>
        </a:spcAft>
        <a:buClr>
          <a:srgbClr val="CC0000"/>
        </a:buClr>
        <a:buSzPct val="60000"/>
        <a:buFont typeface="Wingdings" pitchFamily="2" charset="2"/>
        <a:buChar char="n"/>
        <a:defRPr sz="2200">
          <a:solidFill>
            <a:srgbClr val="5B0917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30000"/>
        </a:spcAft>
        <a:buClr>
          <a:srgbClr val="CC0000"/>
        </a:buClr>
        <a:buFont typeface="Wingdings" pitchFamily="2" charset="2"/>
        <a:buChar char="§"/>
        <a:defRPr sz="2000">
          <a:solidFill>
            <a:srgbClr val="5B0917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rgbClr val="CC0000"/>
        </a:buClr>
        <a:buSzPct val="80000"/>
        <a:buFont typeface="Wingdings" pitchFamily="2" charset="2"/>
        <a:buChar char="§"/>
        <a:defRPr>
          <a:solidFill>
            <a:srgbClr val="5B0917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rgbClr val="CC0000"/>
        </a:buClr>
        <a:buFont typeface="Times New Roman" pitchFamily="18" charset="0"/>
        <a:buChar char="▪"/>
        <a:defRPr sz="1600">
          <a:solidFill>
            <a:srgbClr val="5B0917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400">
          <a:solidFill>
            <a:srgbClr val="5B0917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400">
          <a:solidFill>
            <a:srgbClr val="5B0917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400">
          <a:solidFill>
            <a:srgbClr val="5B0917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400">
          <a:solidFill>
            <a:srgbClr val="5B0917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400">
          <a:solidFill>
            <a:srgbClr val="5B0917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C_06_L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16700"/>
            <a:ext cx="91440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258888" y="44450"/>
            <a:ext cx="5618162" cy="10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pic>
        <p:nvPicPr>
          <p:cNvPr id="2052" name="Picture 7" descr="лого2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33375"/>
            <a:ext cx="8096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Line 8"/>
          <p:cNvSpPr>
            <a:spLocks noChangeShapeType="1"/>
          </p:cNvSpPr>
          <p:nvPr userDrawn="1"/>
        </p:nvSpPr>
        <p:spPr bwMode="auto">
          <a:xfrm>
            <a:off x="971550" y="115888"/>
            <a:ext cx="0" cy="865187"/>
          </a:xfrm>
          <a:prstGeom prst="line">
            <a:avLst/>
          </a:prstGeom>
          <a:noFill/>
          <a:ln w="12700">
            <a:solidFill>
              <a:srgbClr val="FFCC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2054" name="Picture 9" descr="top01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0" descr="лого2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33375"/>
            <a:ext cx="8096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Line 11"/>
          <p:cNvSpPr>
            <a:spLocks noChangeShapeType="1"/>
          </p:cNvSpPr>
          <p:nvPr userDrawn="1"/>
        </p:nvSpPr>
        <p:spPr bwMode="auto">
          <a:xfrm>
            <a:off x="971550" y="114300"/>
            <a:ext cx="0" cy="865188"/>
          </a:xfrm>
          <a:prstGeom prst="line">
            <a:avLst/>
          </a:prstGeom>
          <a:noFill/>
          <a:ln w="12700">
            <a:solidFill>
              <a:srgbClr val="FFCC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4105" name="Text Box 12"/>
          <p:cNvSpPr txBox="1">
            <a:spLocks noChangeArrowheads="1"/>
          </p:cNvSpPr>
          <p:nvPr userDrawn="1"/>
        </p:nvSpPr>
        <p:spPr bwMode="auto">
          <a:xfrm>
            <a:off x="1042988" y="44450"/>
            <a:ext cx="83518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ru-RU" altLang="ru-RU" sz="1600" b="1" smtClean="0">
                <a:solidFill>
                  <a:srgbClr val="800000"/>
                </a:solidFill>
              </a:rPr>
              <a:t>Четырнадцатая международная научно-практическая конференция</a:t>
            </a:r>
          </a:p>
        </p:txBody>
      </p:sp>
      <p:sp>
        <p:nvSpPr>
          <p:cNvPr id="4106" name="Text Box 13"/>
          <p:cNvSpPr txBox="1">
            <a:spLocks noChangeArrowheads="1"/>
          </p:cNvSpPr>
          <p:nvPr userDrawn="1"/>
        </p:nvSpPr>
        <p:spPr bwMode="auto">
          <a:xfrm>
            <a:off x="1042988" y="303213"/>
            <a:ext cx="56165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ru-RU" altLang="ru-RU" sz="2400" b="1" smtClean="0">
                <a:solidFill>
                  <a:srgbClr val="800000"/>
                </a:solidFill>
              </a:rPr>
              <a:t>НОВЫЕ ИНФОРМАЦИОННЫЕ ТЕХНОЛОГИИ В ОБРАЗОВАНИИ</a:t>
            </a:r>
          </a:p>
        </p:txBody>
      </p:sp>
      <p:grpSp>
        <p:nvGrpSpPr>
          <p:cNvPr id="2059" name="Group 14"/>
          <p:cNvGrpSpPr>
            <a:grpSpLocks/>
          </p:cNvGrpSpPr>
          <p:nvPr userDrawn="1"/>
        </p:nvGrpSpPr>
        <p:grpSpPr bwMode="auto">
          <a:xfrm>
            <a:off x="539750" y="6381750"/>
            <a:ext cx="8207375" cy="7938"/>
            <a:chOff x="295" y="1974"/>
            <a:chExt cx="5170" cy="5"/>
          </a:xfrm>
        </p:grpSpPr>
        <p:sp>
          <p:nvSpPr>
            <p:cNvPr id="2061" name="Line 15"/>
            <p:cNvSpPr>
              <a:spLocks noChangeShapeType="1"/>
            </p:cNvSpPr>
            <p:nvPr userDrawn="1"/>
          </p:nvSpPr>
          <p:spPr bwMode="auto">
            <a:xfrm>
              <a:off x="295" y="1979"/>
              <a:ext cx="5170" cy="0"/>
            </a:xfrm>
            <a:prstGeom prst="line">
              <a:avLst/>
            </a:prstGeom>
            <a:noFill/>
            <a:ln w="12699">
              <a:solidFill>
                <a:srgbClr val="FFFFCC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ru-RU"/>
            </a:p>
          </p:txBody>
        </p:sp>
        <p:sp>
          <p:nvSpPr>
            <p:cNvPr id="2062" name="Line 16"/>
            <p:cNvSpPr>
              <a:spLocks noChangeShapeType="1"/>
            </p:cNvSpPr>
            <p:nvPr userDrawn="1"/>
          </p:nvSpPr>
          <p:spPr bwMode="auto">
            <a:xfrm>
              <a:off x="295" y="1974"/>
              <a:ext cx="5170" cy="0"/>
            </a:xfrm>
            <a:prstGeom prst="line">
              <a:avLst/>
            </a:prstGeom>
            <a:noFill/>
            <a:ln w="12699">
              <a:solidFill>
                <a:srgbClr val="FFCC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ru-RU"/>
            </a:p>
          </p:txBody>
        </p:sp>
      </p:grpSp>
      <p:sp>
        <p:nvSpPr>
          <p:cNvPr id="4108" name="Text Box 17"/>
          <p:cNvSpPr txBox="1">
            <a:spLocks noChangeArrowheads="1"/>
          </p:cNvSpPr>
          <p:nvPr userDrawn="1"/>
        </p:nvSpPr>
        <p:spPr bwMode="auto">
          <a:xfrm>
            <a:off x="5364163" y="6446838"/>
            <a:ext cx="37449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lnSpc>
                <a:spcPct val="100000"/>
              </a:lnSpc>
              <a:defRPr/>
            </a:pPr>
            <a:r>
              <a:rPr lang="ru-RU" altLang="ru-RU" b="1" smtClean="0">
                <a:solidFill>
                  <a:srgbClr val="800000"/>
                </a:solidFill>
              </a:rPr>
              <a:t>28-29 января 2014 г.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2" r:id="rId1"/>
    <p:sldLayoutId id="2147484233" r:id="rId2"/>
    <p:sldLayoutId id="2147484234" r:id="rId3"/>
    <p:sldLayoutId id="2147484235" r:id="rId4"/>
    <p:sldLayoutId id="2147484236" r:id="rId5"/>
    <p:sldLayoutId id="2147484237" r:id="rId6"/>
    <p:sldLayoutId id="2147484238" r:id="rId7"/>
    <p:sldLayoutId id="2147484239" r:id="rId8"/>
    <p:sldLayoutId id="2147484240" r:id="rId9"/>
    <p:sldLayoutId id="2147484241" r:id="rId10"/>
    <p:sldLayoutId id="2147484242" r:id="rId11"/>
  </p:sldLayoutIdLst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300" b="1">
          <a:solidFill>
            <a:srgbClr val="CC0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300" b="1">
          <a:solidFill>
            <a:srgbClr val="CC0000"/>
          </a:solidFill>
          <a:latin typeface="Arial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300" b="1">
          <a:solidFill>
            <a:srgbClr val="CC0000"/>
          </a:solidFill>
          <a:latin typeface="Arial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300" b="1">
          <a:solidFill>
            <a:srgbClr val="CC0000"/>
          </a:solidFill>
          <a:latin typeface="Arial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300" b="1">
          <a:solidFill>
            <a:srgbClr val="CC0000"/>
          </a:solidFill>
          <a:latin typeface="Arial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2300" b="1">
          <a:solidFill>
            <a:srgbClr val="CC0000"/>
          </a:solidFill>
          <a:latin typeface="Arial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2300" b="1">
          <a:solidFill>
            <a:srgbClr val="CC0000"/>
          </a:solidFill>
          <a:latin typeface="Arial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2300" b="1">
          <a:solidFill>
            <a:srgbClr val="CC0000"/>
          </a:solidFill>
          <a:latin typeface="Arial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2300" b="1">
          <a:solidFill>
            <a:srgbClr val="CC00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50000"/>
        </a:spcAft>
        <a:buClr>
          <a:srgbClr val="CC0000"/>
        </a:buClr>
        <a:buSzPct val="60000"/>
        <a:buFont typeface="Wingdings" pitchFamily="2" charset="2"/>
        <a:buChar char="n"/>
        <a:defRPr sz="2200">
          <a:solidFill>
            <a:srgbClr val="5B0917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30000"/>
        </a:spcAft>
        <a:buClr>
          <a:srgbClr val="CC0000"/>
        </a:buClr>
        <a:buFont typeface="Wingdings" pitchFamily="2" charset="2"/>
        <a:buChar char="§"/>
        <a:defRPr sz="2000">
          <a:solidFill>
            <a:srgbClr val="5B0917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rgbClr val="CC0000"/>
        </a:buClr>
        <a:buSzPct val="80000"/>
        <a:buFont typeface="Wingdings" pitchFamily="2" charset="2"/>
        <a:buChar char="§"/>
        <a:defRPr>
          <a:solidFill>
            <a:srgbClr val="5B0917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rgbClr val="CC0000"/>
        </a:buClr>
        <a:buFont typeface="Times New Roman" pitchFamily="18" charset="0"/>
        <a:buChar char="▪"/>
        <a:defRPr sz="1600">
          <a:solidFill>
            <a:srgbClr val="5B0917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400">
          <a:solidFill>
            <a:srgbClr val="5B0917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400">
          <a:solidFill>
            <a:srgbClr val="5B0917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400">
          <a:solidFill>
            <a:srgbClr val="5B0917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400">
          <a:solidFill>
            <a:srgbClr val="5B0917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charset="0"/>
        <a:buChar char="∙"/>
        <a:defRPr sz="1400">
          <a:solidFill>
            <a:srgbClr val="5B0917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1.jpeg"/><Relationship Id="rId3" Type="http://schemas.openxmlformats.org/officeDocument/2006/relationships/image" Target="../media/image21.png"/><Relationship Id="rId7" Type="http://schemas.openxmlformats.org/officeDocument/2006/relationships/image" Target="../media/image16.pn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11" Type="http://schemas.openxmlformats.org/officeDocument/2006/relationships/image" Target="../media/image24.png"/><Relationship Id="rId5" Type="http://schemas.openxmlformats.org/officeDocument/2006/relationships/image" Target="../media/image14.png"/><Relationship Id="rId10" Type="http://schemas.openxmlformats.org/officeDocument/2006/relationships/image" Target="../media/image23.png"/><Relationship Id="rId4" Type="http://schemas.openxmlformats.org/officeDocument/2006/relationships/image" Target="../media/image13.png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1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27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5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54.png"/><Relationship Id="rId5" Type="http://schemas.openxmlformats.org/officeDocument/2006/relationships/image" Target="../media/image48.png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45.png"/><Relationship Id="rId9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2"/>
          <p:cNvSpPr txBox="1">
            <a:spLocks noChangeArrowheads="1"/>
          </p:cNvSpPr>
          <p:nvPr/>
        </p:nvSpPr>
        <p:spPr bwMode="auto">
          <a:xfrm>
            <a:off x="468313" y="5726113"/>
            <a:ext cx="8351837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2400" b="1">
                <a:solidFill>
                  <a:srgbClr val="CC3300"/>
                </a:solidFill>
              </a:rPr>
              <a:t>Петр Грибанов</a:t>
            </a:r>
            <a:r>
              <a:rPr lang="en-US" altLang="ru-RU" sz="2400" b="1">
                <a:solidFill>
                  <a:srgbClr val="CC3300"/>
                </a:solidFill>
              </a:rPr>
              <a:t>	</a:t>
            </a:r>
            <a:r>
              <a:rPr lang="en-US" altLang="ru-RU" sz="2400" b="1" u="sng">
                <a:solidFill>
                  <a:srgbClr val="002060"/>
                </a:solidFill>
              </a:rPr>
              <a:t>grip@1c.ru</a:t>
            </a:r>
            <a:endParaRPr lang="ru-RU" altLang="ru-RU" sz="2400" b="1" u="sng">
              <a:solidFill>
                <a:srgbClr val="002060"/>
              </a:solidFill>
            </a:endParaRPr>
          </a:p>
        </p:txBody>
      </p:sp>
      <p:sp>
        <p:nvSpPr>
          <p:cNvPr id="4099" name="Text Box 14"/>
          <p:cNvSpPr txBox="1">
            <a:spLocks noChangeArrowheads="1"/>
          </p:cNvSpPr>
          <p:nvPr/>
        </p:nvSpPr>
        <p:spPr bwMode="auto">
          <a:xfrm>
            <a:off x="411726" y="2780928"/>
            <a:ext cx="8351837" cy="1263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3600" b="1" dirty="0">
                <a:solidFill>
                  <a:srgbClr val="800000"/>
                </a:solidFill>
              </a:rPr>
              <a:t>Мобильные технологии 1С для корпоративных клиентов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 smtClean="0"/>
              <a:t>Архитектура</a:t>
            </a:r>
            <a:r>
              <a:rPr lang="en-US" altLang="ru-RU" dirty="0" smtClean="0"/>
              <a:t> 1C</a:t>
            </a:r>
            <a:r>
              <a:rPr lang="ru-RU" altLang="ru-RU" dirty="0" smtClean="0"/>
              <a:t>:Предприятия</a:t>
            </a:r>
          </a:p>
        </p:txBody>
      </p:sp>
      <p:sp>
        <p:nvSpPr>
          <p:cNvPr id="7171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B9F7925-A332-4D3F-9BDB-6C1516F3F863}" type="slidenum">
              <a:rPr lang="ru-RU" altLang="ru-RU" sz="1400" smtClean="0">
                <a:solidFill>
                  <a:srgbClr val="5B0917"/>
                </a:solidFill>
              </a:rPr>
              <a:pPr/>
              <a:t>10</a:t>
            </a:fld>
            <a:endParaRPr lang="ru-RU" altLang="ru-RU" sz="1400" smtClean="0">
              <a:solidFill>
                <a:srgbClr val="5B0917"/>
              </a:solidFill>
            </a:endParaRPr>
          </a:p>
        </p:txBody>
      </p:sp>
      <p:sp>
        <p:nvSpPr>
          <p:cNvPr id="7173" name="Line 50"/>
          <p:cNvSpPr>
            <a:spLocks noChangeShapeType="1"/>
          </p:cNvSpPr>
          <p:nvPr/>
        </p:nvSpPr>
        <p:spPr bwMode="auto">
          <a:xfrm>
            <a:off x="827088" y="5516563"/>
            <a:ext cx="6337300" cy="0"/>
          </a:xfrm>
          <a:prstGeom prst="line">
            <a:avLst/>
          </a:prstGeom>
          <a:noFill/>
          <a:ln w="44450">
            <a:solidFill>
              <a:srgbClr val="CC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7174" name="Line 50"/>
          <p:cNvSpPr>
            <a:spLocks noChangeShapeType="1"/>
          </p:cNvSpPr>
          <p:nvPr/>
        </p:nvSpPr>
        <p:spPr bwMode="auto">
          <a:xfrm>
            <a:off x="884238" y="4125913"/>
            <a:ext cx="6335712" cy="0"/>
          </a:xfrm>
          <a:prstGeom prst="line">
            <a:avLst/>
          </a:prstGeom>
          <a:noFill/>
          <a:ln w="44450">
            <a:solidFill>
              <a:srgbClr val="CC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7175" name="TextBox 14"/>
          <p:cNvSpPr txBox="1">
            <a:spLocks noChangeArrowheads="1"/>
          </p:cNvSpPr>
          <p:nvPr/>
        </p:nvSpPr>
        <p:spPr bwMode="auto">
          <a:xfrm>
            <a:off x="884238" y="5819775"/>
            <a:ext cx="183991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/>
              <a:t>База данных</a:t>
            </a:r>
          </a:p>
        </p:txBody>
      </p:sp>
      <p:sp>
        <p:nvSpPr>
          <p:cNvPr id="7176" name="TextBox 27"/>
          <p:cNvSpPr txBox="1">
            <a:spLocks noChangeArrowheads="1"/>
          </p:cNvSpPr>
          <p:nvPr/>
        </p:nvSpPr>
        <p:spPr bwMode="auto">
          <a:xfrm>
            <a:off x="884238" y="4598988"/>
            <a:ext cx="26320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/>
              <a:t>Сервер приложений</a:t>
            </a:r>
          </a:p>
        </p:txBody>
      </p:sp>
      <p:sp>
        <p:nvSpPr>
          <p:cNvPr id="7177" name="TextBox 28"/>
          <p:cNvSpPr txBox="1">
            <a:spLocks noChangeArrowheads="1"/>
          </p:cNvSpPr>
          <p:nvPr/>
        </p:nvSpPr>
        <p:spPr bwMode="auto">
          <a:xfrm>
            <a:off x="884238" y="2724150"/>
            <a:ext cx="2632075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/>
              <a:t>Клиент</a:t>
            </a:r>
          </a:p>
        </p:txBody>
      </p:sp>
      <p:pic>
        <p:nvPicPr>
          <p:cNvPr id="7178" name="Picture 6" descr="d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688" y="5729288"/>
            <a:ext cx="611187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2" descr="C:\Users\Gribanov_P\AppData\Local\Microsoft\Windows\Temporary Internet Files\Content.IE5\PGBQX3S7\net-server-12856-large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4295775"/>
            <a:ext cx="77787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349500"/>
            <a:ext cx="1954213" cy="129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1" name="AutoShape 121"/>
          <p:cNvSpPr>
            <a:spLocks noChangeArrowheads="1"/>
          </p:cNvSpPr>
          <p:nvPr/>
        </p:nvSpPr>
        <p:spPr bwMode="auto">
          <a:xfrm rot="10800000">
            <a:off x="3605213" y="5159375"/>
            <a:ext cx="327025" cy="719138"/>
          </a:xfrm>
          <a:prstGeom prst="upDownArrow">
            <a:avLst>
              <a:gd name="adj1" fmla="val 63111"/>
              <a:gd name="adj2" fmla="val 66012"/>
            </a:avLst>
          </a:prstGeom>
          <a:gradFill rotWithShape="1">
            <a:gsLst>
              <a:gs pos="0">
                <a:srgbClr val="CC0000"/>
              </a:gs>
              <a:gs pos="50000">
                <a:srgbClr val="FF6600"/>
              </a:gs>
              <a:gs pos="100000">
                <a:srgbClr val="CC00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ru-RU" altLang="ru-RU"/>
          </a:p>
        </p:txBody>
      </p:sp>
      <p:sp>
        <p:nvSpPr>
          <p:cNvPr id="7182" name="AutoShape 121"/>
          <p:cNvSpPr>
            <a:spLocks noChangeArrowheads="1"/>
          </p:cNvSpPr>
          <p:nvPr/>
        </p:nvSpPr>
        <p:spPr bwMode="auto">
          <a:xfrm rot="10800000">
            <a:off x="3605213" y="3681413"/>
            <a:ext cx="327025" cy="719137"/>
          </a:xfrm>
          <a:prstGeom prst="upDownArrow">
            <a:avLst>
              <a:gd name="adj1" fmla="val 63111"/>
              <a:gd name="adj2" fmla="val 66012"/>
            </a:avLst>
          </a:prstGeom>
          <a:gradFill rotWithShape="1">
            <a:gsLst>
              <a:gs pos="0">
                <a:srgbClr val="CC0000"/>
              </a:gs>
              <a:gs pos="50000">
                <a:srgbClr val="FF6600"/>
              </a:gs>
              <a:gs pos="100000">
                <a:srgbClr val="CC00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ru-RU" alt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/>
              <a:t>Архитектура</a:t>
            </a:r>
            <a:r>
              <a:rPr lang="en-US" altLang="ru-RU" dirty="0"/>
              <a:t> 1C</a:t>
            </a:r>
            <a:r>
              <a:rPr lang="ru-RU" altLang="ru-RU" dirty="0"/>
              <a:t>:Предприятия</a:t>
            </a:r>
            <a:endParaRPr lang="ru-RU" altLang="ru-RU" dirty="0" smtClean="0"/>
          </a:p>
        </p:txBody>
      </p:sp>
      <p:sp>
        <p:nvSpPr>
          <p:cNvPr id="8195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7682113-8F29-4293-8190-C41FAFFE7886}" type="slidenum">
              <a:rPr lang="ru-RU" altLang="ru-RU" sz="1400" smtClean="0">
                <a:solidFill>
                  <a:srgbClr val="5B0917"/>
                </a:solidFill>
              </a:rPr>
              <a:pPr/>
              <a:t>11</a:t>
            </a:fld>
            <a:endParaRPr lang="ru-RU" altLang="ru-RU" sz="1400" smtClean="0">
              <a:solidFill>
                <a:srgbClr val="5B0917"/>
              </a:solidFill>
            </a:endParaRPr>
          </a:p>
        </p:txBody>
      </p:sp>
      <p:sp>
        <p:nvSpPr>
          <p:cNvPr id="8197" name="Line 50"/>
          <p:cNvSpPr>
            <a:spLocks noChangeShapeType="1"/>
          </p:cNvSpPr>
          <p:nvPr/>
        </p:nvSpPr>
        <p:spPr bwMode="auto">
          <a:xfrm>
            <a:off x="827088" y="5516563"/>
            <a:ext cx="6337300" cy="0"/>
          </a:xfrm>
          <a:prstGeom prst="line">
            <a:avLst/>
          </a:prstGeom>
          <a:noFill/>
          <a:ln w="44450">
            <a:solidFill>
              <a:srgbClr val="CC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8198" name="Line 50"/>
          <p:cNvSpPr>
            <a:spLocks noChangeShapeType="1"/>
          </p:cNvSpPr>
          <p:nvPr/>
        </p:nvSpPr>
        <p:spPr bwMode="auto">
          <a:xfrm>
            <a:off x="884238" y="4125913"/>
            <a:ext cx="6335712" cy="0"/>
          </a:xfrm>
          <a:prstGeom prst="line">
            <a:avLst/>
          </a:prstGeom>
          <a:noFill/>
          <a:ln w="44450">
            <a:solidFill>
              <a:srgbClr val="CC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8200" name="TextBox 27"/>
          <p:cNvSpPr txBox="1">
            <a:spLocks noChangeArrowheads="1"/>
          </p:cNvSpPr>
          <p:nvPr/>
        </p:nvSpPr>
        <p:spPr bwMode="auto">
          <a:xfrm>
            <a:off x="884238" y="4598988"/>
            <a:ext cx="26320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 dirty="0"/>
              <a:t>Сервер приложений</a:t>
            </a:r>
          </a:p>
        </p:txBody>
      </p:sp>
      <p:sp>
        <p:nvSpPr>
          <p:cNvPr id="8201" name="TextBox 28"/>
          <p:cNvSpPr txBox="1">
            <a:spLocks noChangeArrowheads="1"/>
          </p:cNvSpPr>
          <p:nvPr/>
        </p:nvSpPr>
        <p:spPr bwMode="auto">
          <a:xfrm>
            <a:off x="884238" y="2724150"/>
            <a:ext cx="2632075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/>
              <a:t>Клиент</a:t>
            </a:r>
          </a:p>
        </p:txBody>
      </p:sp>
      <p:pic>
        <p:nvPicPr>
          <p:cNvPr id="8203" name="Picture 12" descr="C:\Users\Gribanov_P\AppData\Local\Microsoft\Windows\Temporary Internet Files\Content.IE5\PGBQX3S7\net-server-12856-large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4295775"/>
            <a:ext cx="77787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349500"/>
            <a:ext cx="1954213" cy="129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5" name="AutoShape 121"/>
          <p:cNvSpPr>
            <a:spLocks noChangeArrowheads="1"/>
          </p:cNvSpPr>
          <p:nvPr/>
        </p:nvSpPr>
        <p:spPr bwMode="auto">
          <a:xfrm rot="10800000">
            <a:off x="3605213" y="3681413"/>
            <a:ext cx="327025" cy="719137"/>
          </a:xfrm>
          <a:prstGeom prst="upDownArrow">
            <a:avLst>
              <a:gd name="adj1" fmla="val 63111"/>
              <a:gd name="adj2" fmla="val 66012"/>
            </a:avLst>
          </a:prstGeom>
          <a:gradFill rotWithShape="1">
            <a:gsLst>
              <a:gs pos="0">
                <a:srgbClr val="CC0000"/>
              </a:gs>
              <a:gs pos="50000">
                <a:srgbClr val="FF6600"/>
              </a:gs>
              <a:gs pos="100000">
                <a:srgbClr val="CC00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ru-RU" alt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800" y="5636433"/>
            <a:ext cx="2295846" cy="9284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207" name="AutoShape 121"/>
          <p:cNvSpPr>
            <a:spLocks noChangeArrowheads="1"/>
          </p:cNvSpPr>
          <p:nvPr/>
        </p:nvSpPr>
        <p:spPr bwMode="auto">
          <a:xfrm rot="10800000">
            <a:off x="3605213" y="5159375"/>
            <a:ext cx="327025" cy="719138"/>
          </a:xfrm>
          <a:prstGeom prst="upDownArrow">
            <a:avLst>
              <a:gd name="adj1" fmla="val 63111"/>
              <a:gd name="adj2" fmla="val 66012"/>
            </a:avLst>
          </a:prstGeom>
          <a:gradFill rotWithShape="1">
            <a:gsLst>
              <a:gs pos="0">
                <a:srgbClr val="CC0000"/>
              </a:gs>
              <a:gs pos="50000">
                <a:srgbClr val="FF6600"/>
              </a:gs>
              <a:gs pos="100000">
                <a:srgbClr val="CC00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ru-RU" altLang="ru-RU"/>
          </a:p>
        </p:txBody>
      </p:sp>
      <p:sp>
        <p:nvSpPr>
          <p:cNvPr id="17" name="Скругленный прямоугольник 16"/>
          <p:cNvSpPr>
            <a:spLocks noChangeArrowheads="1"/>
          </p:cNvSpPr>
          <p:nvPr/>
        </p:nvSpPr>
        <p:spPr bwMode="auto">
          <a:xfrm>
            <a:off x="4534694" y="5598000"/>
            <a:ext cx="1392237" cy="1008063"/>
          </a:xfrm>
          <a:prstGeom prst="roundRect">
            <a:avLst>
              <a:gd name="adj" fmla="val 16667"/>
            </a:avLst>
          </a:prstGeom>
          <a:solidFill>
            <a:srgbClr val="F9E383">
              <a:alpha val="50195"/>
            </a:srgbClr>
          </a:solidFill>
          <a:ln w="44450" algn="ctr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ru-RU" sz="1000" b="1" dirty="0" smtClean="0"/>
              <a:t>MS </a:t>
            </a:r>
            <a:r>
              <a:rPr lang="en-US" altLang="ru-RU" sz="1000" b="1" dirty="0"/>
              <a:t>SQL Server</a:t>
            </a:r>
            <a:br>
              <a:rPr lang="en-US" altLang="ru-RU" sz="1000" b="1" dirty="0"/>
            </a:br>
            <a:r>
              <a:rPr lang="en-US" altLang="ru-RU" sz="1000" b="1" dirty="0"/>
              <a:t>Oracle</a:t>
            </a:r>
            <a:br>
              <a:rPr lang="en-US" altLang="ru-RU" sz="1000" b="1" dirty="0"/>
            </a:br>
            <a:r>
              <a:rPr lang="en-US" altLang="ru-RU" sz="1000" b="1" dirty="0"/>
              <a:t>IBM DB2</a:t>
            </a:r>
            <a:br>
              <a:rPr lang="en-US" altLang="ru-RU" sz="1000" b="1" dirty="0"/>
            </a:br>
            <a:r>
              <a:rPr lang="en-US" altLang="ru-RU" sz="1000" b="1" dirty="0"/>
              <a:t>PostgreSQL</a:t>
            </a:r>
            <a:endParaRPr lang="ru-RU" altLang="ru-RU" sz="1000" b="1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/>
              <a:t>Архитектура</a:t>
            </a:r>
            <a:r>
              <a:rPr lang="en-US" altLang="ru-RU" dirty="0"/>
              <a:t> 1C</a:t>
            </a:r>
            <a:r>
              <a:rPr lang="ru-RU" altLang="ru-RU" dirty="0"/>
              <a:t>:Предприятия</a:t>
            </a:r>
            <a:endParaRPr lang="ru-RU" altLang="ru-RU" dirty="0" smtClean="0"/>
          </a:p>
        </p:txBody>
      </p:sp>
      <p:sp>
        <p:nvSpPr>
          <p:cNvPr id="9219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5E60E937-45DB-4633-8808-7FF9853C9797}" type="slidenum">
              <a:rPr lang="ru-RU" altLang="ru-RU" sz="1400" smtClean="0">
                <a:solidFill>
                  <a:srgbClr val="5B0917"/>
                </a:solidFill>
              </a:rPr>
              <a:pPr/>
              <a:t>12</a:t>
            </a:fld>
            <a:endParaRPr lang="ru-RU" altLang="ru-RU" sz="1400" smtClean="0">
              <a:solidFill>
                <a:srgbClr val="5B0917"/>
              </a:solidFill>
            </a:endParaRPr>
          </a:p>
        </p:txBody>
      </p:sp>
      <p:sp>
        <p:nvSpPr>
          <p:cNvPr id="9221" name="Line 50"/>
          <p:cNvSpPr>
            <a:spLocks noChangeShapeType="1"/>
          </p:cNvSpPr>
          <p:nvPr/>
        </p:nvSpPr>
        <p:spPr bwMode="auto">
          <a:xfrm>
            <a:off x="827088" y="5516563"/>
            <a:ext cx="6337300" cy="0"/>
          </a:xfrm>
          <a:prstGeom prst="line">
            <a:avLst/>
          </a:prstGeom>
          <a:noFill/>
          <a:ln w="44450">
            <a:solidFill>
              <a:srgbClr val="CC3300">
                <a:alpha val="59999"/>
              </a:srgbClr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9222" name="Line 50"/>
          <p:cNvSpPr>
            <a:spLocks noChangeShapeType="1"/>
          </p:cNvSpPr>
          <p:nvPr/>
        </p:nvSpPr>
        <p:spPr bwMode="auto">
          <a:xfrm>
            <a:off x="884238" y="4125913"/>
            <a:ext cx="6335712" cy="0"/>
          </a:xfrm>
          <a:prstGeom prst="line">
            <a:avLst/>
          </a:prstGeom>
          <a:noFill/>
          <a:ln w="44450">
            <a:solidFill>
              <a:srgbClr val="CC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9224" name="TextBox 28"/>
          <p:cNvSpPr txBox="1">
            <a:spLocks noChangeArrowheads="1"/>
          </p:cNvSpPr>
          <p:nvPr/>
        </p:nvSpPr>
        <p:spPr bwMode="auto">
          <a:xfrm>
            <a:off x="884238" y="2724150"/>
            <a:ext cx="2632075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/>
              <a:t>Клиент</a:t>
            </a:r>
          </a:p>
        </p:txBody>
      </p:sp>
      <p:pic>
        <p:nvPicPr>
          <p:cNvPr id="9226" name="Picture 12" descr="C:\Users\Gribanov_P\AppData\Local\Microsoft\Windows\Temporary Internet Files\Content.IE5\PGBQX3S7\net-server-12856-large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0" y="4295775"/>
            <a:ext cx="77787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349500"/>
            <a:ext cx="1954213" cy="129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14901" y="4191000"/>
            <a:ext cx="4614160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0" name="AutoShape 121"/>
          <p:cNvSpPr>
            <a:spLocks noChangeArrowheads="1"/>
          </p:cNvSpPr>
          <p:nvPr/>
        </p:nvSpPr>
        <p:spPr bwMode="auto">
          <a:xfrm rot="10800000">
            <a:off x="3605213" y="3681413"/>
            <a:ext cx="327025" cy="719137"/>
          </a:xfrm>
          <a:prstGeom prst="upDownArrow">
            <a:avLst>
              <a:gd name="adj1" fmla="val 63111"/>
              <a:gd name="adj2" fmla="val 66012"/>
            </a:avLst>
          </a:prstGeom>
          <a:gradFill rotWithShape="1">
            <a:gsLst>
              <a:gs pos="0">
                <a:srgbClr val="CC0000"/>
              </a:gs>
              <a:gs pos="50000">
                <a:srgbClr val="FF6600"/>
              </a:gs>
              <a:gs pos="100000">
                <a:srgbClr val="CC00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ru-RU" alt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901" y="5636432"/>
            <a:ext cx="2295846" cy="9284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Скругленный прямоугольник 18"/>
          <p:cNvSpPr>
            <a:spLocks noChangeArrowheads="1"/>
          </p:cNvSpPr>
          <p:nvPr/>
        </p:nvSpPr>
        <p:spPr bwMode="auto">
          <a:xfrm>
            <a:off x="4534694" y="5596633"/>
            <a:ext cx="1392237" cy="1008063"/>
          </a:xfrm>
          <a:prstGeom prst="roundRect">
            <a:avLst>
              <a:gd name="adj" fmla="val 16667"/>
            </a:avLst>
          </a:prstGeom>
          <a:solidFill>
            <a:srgbClr val="F9E383">
              <a:alpha val="50195"/>
            </a:srgbClr>
          </a:solidFill>
          <a:ln w="44450" algn="ctr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ru-RU" sz="1000" b="1" dirty="0" smtClean="0"/>
              <a:t>MS </a:t>
            </a:r>
            <a:r>
              <a:rPr lang="en-US" altLang="ru-RU" sz="1000" b="1" dirty="0"/>
              <a:t>SQL Server</a:t>
            </a:r>
            <a:br>
              <a:rPr lang="en-US" altLang="ru-RU" sz="1000" b="1" dirty="0"/>
            </a:br>
            <a:r>
              <a:rPr lang="en-US" altLang="ru-RU" sz="1000" b="1" dirty="0"/>
              <a:t>Oracle</a:t>
            </a:r>
            <a:br>
              <a:rPr lang="en-US" altLang="ru-RU" sz="1000" b="1" dirty="0"/>
            </a:br>
            <a:r>
              <a:rPr lang="en-US" altLang="ru-RU" sz="1000" b="1" dirty="0"/>
              <a:t>IBM DB2</a:t>
            </a:r>
            <a:br>
              <a:rPr lang="en-US" altLang="ru-RU" sz="1000" b="1" dirty="0"/>
            </a:br>
            <a:r>
              <a:rPr lang="en-US" altLang="ru-RU" sz="1000" b="1" dirty="0"/>
              <a:t>PostgreSQL</a:t>
            </a:r>
            <a:endParaRPr lang="ru-RU" altLang="ru-RU" sz="1000" b="1" dirty="0"/>
          </a:p>
        </p:txBody>
      </p:sp>
      <p:sp>
        <p:nvSpPr>
          <p:cNvPr id="20" name="AutoShape 121"/>
          <p:cNvSpPr>
            <a:spLocks noChangeArrowheads="1"/>
          </p:cNvSpPr>
          <p:nvPr/>
        </p:nvSpPr>
        <p:spPr bwMode="auto">
          <a:xfrm rot="10800000">
            <a:off x="3605213" y="5159375"/>
            <a:ext cx="327025" cy="719138"/>
          </a:xfrm>
          <a:prstGeom prst="upDownArrow">
            <a:avLst>
              <a:gd name="adj1" fmla="val 63111"/>
              <a:gd name="adj2" fmla="val 66012"/>
            </a:avLst>
          </a:prstGeom>
          <a:gradFill rotWithShape="1">
            <a:gsLst>
              <a:gs pos="0">
                <a:srgbClr val="CC0000"/>
              </a:gs>
              <a:gs pos="50000">
                <a:srgbClr val="FF6600"/>
              </a:gs>
              <a:gs pos="100000">
                <a:srgbClr val="CC00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ru-RU" altLang="ru-RU"/>
          </a:p>
        </p:txBody>
      </p:sp>
      <p:sp>
        <p:nvSpPr>
          <p:cNvPr id="21" name="Скругленный прямоугольник 20"/>
          <p:cNvSpPr>
            <a:spLocks noChangeArrowheads="1"/>
          </p:cNvSpPr>
          <p:nvPr/>
        </p:nvSpPr>
        <p:spPr bwMode="auto">
          <a:xfrm>
            <a:off x="6768306" y="4191000"/>
            <a:ext cx="792163" cy="504825"/>
          </a:xfrm>
          <a:prstGeom prst="roundRect">
            <a:avLst>
              <a:gd name="adj" fmla="val 16667"/>
            </a:avLst>
          </a:prstGeom>
          <a:solidFill>
            <a:srgbClr val="F9E383">
              <a:alpha val="50195"/>
            </a:srgbClr>
          </a:solidFill>
          <a:ln w="44450" algn="ctr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ru-RU" sz="1000" b="1"/>
              <a:t>Windows</a:t>
            </a:r>
            <a:br>
              <a:rPr lang="en-US" altLang="ru-RU" sz="1000" b="1"/>
            </a:br>
            <a:r>
              <a:rPr lang="en-US" altLang="ru-RU" sz="1000" b="1"/>
              <a:t>Linux</a:t>
            </a:r>
            <a:endParaRPr lang="ru-RU" altLang="ru-RU" sz="1000" b="1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/>
              <a:t>Архитектура</a:t>
            </a:r>
            <a:r>
              <a:rPr lang="en-US" altLang="ru-RU" dirty="0"/>
              <a:t> 1C</a:t>
            </a:r>
            <a:r>
              <a:rPr lang="ru-RU" altLang="ru-RU" dirty="0"/>
              <a:t>:Предприятия</a:t>
            </a:r>
            <a:endParaRPr lang="ru-RU" altLang="ru-RU" dirty="0" smtClean="0"/>
          </a:p>
        </p:txBody>
      </p:sp>
      <p:sp>
        <p:nvSpPr>
          <p:cNvPr id="10243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62D6A293-9A3B-4504-87F2-F8CFAE914966}" type="slidenum">
              <a:rPr lang="ru-RU" altLang="ru-RU" sz="1400" smtClean="0">
                <a:solidFill>
                  <a:srgbClr val="5B0917"/>
                </a:solidFill>
              </a:rPr>
              <a:pPr/>
              <a:t>13</a:t>
            </a:fld>
            <a:endParaRPr lang="ru-RU" altLang="ru-RU" sz="1400" smtClean="0">
              <a:solidFill>
                <a:srgbClr val="5B0917"/>
              </a:solidFill>
            </a:endParaRPr>
          </a:p>
        </p:txBody>
      </p:sp>
      <p:sp>
        <p:nvSpPr>
          <p:cNvPr id="10264" name="Line 50"/>
          <p:cNvSpPr>
            <a:spLocks noChangeShapeType="1"/>
          </p:cNvSpPr>
          <p:nvPr/>
        </p:nvSpPr>
        <p:spPr bwMode="auto">
          <a:xfrm>
            <a:off x="827088" y="5516563"/>
            <a:ext cx="6337300" cy="0"/>
          </a:xfrm>
          <a:prstGeom prst="line">
            <a:avLst/>
          </a:prstGeom>
          <a:noFill/>
          <a:ln w="44450">
            <a:solidFill>
              <a:srgbClr val="CC3300">
                <a:alpha val="20000"/>
              </a:srgbClr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0265" name="Line 50"/>
          <p:cNvSpPr>
            <a:spLocks noChangeShapeType="1"/>
          </p:cNvSpPr>
          <p:nvPr/>
        </p:nvSpPr>
        <p:spPr bwMode="auto">
          <a:xfrm>
            <a:off x="884238" y="4124325"/>
            <a:ext cx="6335712" cy="0"/>
          </a:xfrm>
          <a:prstGeom prst="line">
            <a:avLst/>
          </a:prstGeom>
          <a:noFill/>
          <a:ln w="44450">
            <a:solidFill>
              <a:srgbClr val="CC3300">
                <a:alpha val="20000"/>
              </a:srgbClr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ru-RU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901" y="5636432"/>
            <a:ext cx="2295846" cy="9284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5" name="Скругленный прямоугольник 34"/>
          <p:cNvSpPr>
            <a:spLocks noChangeArrowheads="1"/>
          </p:cNvSpPr>
          <p:nvPr/>
        </p:nvSpPr>
        <p:spPr bwMode="auto">
          <a:xfrm>
            <a:off x="4534694" y="5596633"/>
            <a:ext cx="1392237" cy="1008063"/>
          </a:xfrm>
          <a:prstGeom prst="roundRect">
            <a:avLst>
              <a:gd name="adj" fmla="val 16667"/>
            </a:avLst>
          </a:prstGeom>
          <a:solidFill>
            <a:srgbClr val="F9E383">
              <a:alpha val="50195"/>
            </a:srgbClr>
          </a:solidFill>
          <a:ln w="44450" algn="ctr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ru-RU" sz="1000" b="1" dirty="0" smtClean="0"/>
              <a:t>MS </a:t>
            </a:r>
            <a:r>
              <a:rPr lang="en-US" altLang="ru-RU" sz="1000" b="1" dirty="0"/>
              <a:t>SQL Server</a:t>
            </a:r>
            <a:br>
              <a:rPr lang="en-US" altLang="ru-RU" sz="1000" b="1" dirty="0"/>
            </a:br>
            <a:r>
              <a:rPr lang="en-US" altLang="ru-RU" sz="1000" b="1" dirty="0"/>
              <a:t>Oracle</a:t>
            </a:r>
            <a:br>
              <a:rPr lang="en-US" altLang="ru-RU" sz="1000" b="1" dirty="0"/>
            </a:br>
            <a:r>
              <a:rPr lang="en-US" altLang="ru-RU" sz="1000" b="1" dirty="0"/>
              <a:t>IBM DB2</a:t>
            </a:r>
            <a:br>
              <a:rPr lang="en-US" altLang="ru-RU" sz="1000" b="1" dirty="0"/>
            </a:br>
            <a:r>
              <a:rPr lang="en-US" altLang="ru-RU" sz="1000" b="1" dirty="0"/>
              <a:t>PostgreSQL</a:t>
            </a:r>
            <a:endParaRPr lang="ru-RU" altLang="ru-RU" sz="1000" b="1" dirty="0"/>
          </a:p>
        </p:txBody>
      </p:sp>
      <p:sp>
        <p:nvSpPr>
          <p:cNvPr id="37" name="Скругленный прямоугольник 36"/>
          <p:cNvSpPr>
            <a:spLocks noChangeArrowheads="1"/>
          </p:cNvSpPr>
          <p:nvPr/>
        </p:nvSpPr>
        <p:spPr bwMode="auto">
          <a:xfrm>
            <a:off x="6768306" y="4191000"/>
            <a:ext cx="792163" cy="504825"/>
          </a:xfrm>
          <a:prstGeom prst="roundRect">
            <a:avLst>
              <a:gd name="adj" fmla="val 16667"/>
            </a:avLst>
          </a:prstGeom>
          <a:solidFill>
            <a:srgbClr val="F9E383">
              <a:alpha val="50195"/>
            </a:srgbClr>
          </a:solidFill>
          <a:ln w="44450" algn="ctr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ru-RU" sz="1000" b="1"/>
              <a:t>Windows</a:t>
            </a:r>
            <a:br>
              <a:rPr lang="en-US" altLang="ru-RU" sz="1000" b="1"/>
            </a:br>
            <a:r>
              <a:rPr lang="en-US" altLang="ru-RU" sz="1000" b="1"/>
              <a:t>Linux</a:t>
            </a:r>
            <a:endParaRPr lang="ru-RU" altLang="ru-RU" sz="1000" b="1"/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14901" y="4191000"/>
            <a:ext cx="4614160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AutoShape 121"/>
          <p:cNvSpPr>
            <a:spLocks noChangeArrowheads="1"/>
          </p:cNvSpPr>
          <p:nvPr/>
        </p:nvSpPr>
        <p:spPr bwMode="auto">
          <a:xfrm rot="10800000">
            <a:off x="3605213" y="5159375"/>
            <a:ext cx="327025" cy="719138"/>
          </a:xfrm>
          <a:prstGeom prst="upDownArrow">
            <a:avLst>
              <a:gd name="adj1" fmla="val 63111"/>
              <a:gd name="adj2" fmla="val 66012"/>
            </a:avLst>
          </a:prstGeom>
          <a:gradFill rotWithShape="1">
            <a:gsLst>
              <a:gs pos="0">
                <a:srgbClr val="CC0000"/>
              </a:gs>
              <a:gs pos="50000">
                <a:srgbClr val="FF6600"/>
              </a:gs>
              <a:gs pos="100000">
                <a:srgbClr val="CC00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ru-RU" alt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844824"/>
            <a:ext cx="1705213" cy="952633"/>
          </a:xfrm>
          <a:prstGeom prst="rect">
            <a:avLst/>
          </a:prstGeom>
        </p:spPr>
      </p:pic>
      <p:sp>
        <p:nvSpPr>
          <p:cNvPr id="39" name="Скругленный прямоугольник 38"/>
          <p:cNvSpPr>
            <a:spLocks noChangeArrowheads="1"/>
          </p:cNvSpPr>
          <p:nvPr/>
        </p:nvSpPr>
        <p:spPr bwMode="auto">
          <a:xfrm>
            <a:off x="3762369" y="1844825"/>
            <a:ext cx="812631" cy="476316"/>
          </a:xfrm>
          <a:prstGeom prst="roundRect">
            <a:avLst>
              <a:gd name="adj" fmla="val 16667"/>
            </a:avLst>
          </a:prstGeom>
          <a:solidFill>
            <a:srgbClr val="F9E383">
              <a:alpha val="50195"/>
            </a:srgbClr>
          </a:solidFill>
          <a:ln w="44450" algn="ctr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ru-RU" sz="1000" b="1" dirty="0"/>
              <a:t>Windows</a:t>
            </a:r>
            <a:br>
              <a:rPr lang="en-US" altLang="ru-RU" sz="1000" b="1" dirty="0"/>
            </a:br>
            <a:r>
              <a:rPr lang="en-US" altLang="ru-RU" sz="1000" b="1" dirty="0" smtClean="0"/>
              <a:t>Linux</a:t>
            </a:r>
            <a:endParaRPr lang="ru-RU" altLang="ru-RU" sz="1000" i="1" dirty="0"/>
          </a:p>
        </p:txBody>
      </p:sp>
      <p:cxnSp>
        <p:nvCxnSpPr>
          <p:cNvPr id="4" name="Прямая со стрелкой 3"/>
          <p:cNvCxnSpPr/>
          <p:nvPr/>
        </p:nvCxnSpPr>
        <p:spPr bwMode="auto">
          <a:xfrm>
            <a:off x="2843808" y="2754327"/>
            <a:ext cx="0" cy="1689085"/>
          </a:xfrm>
          <a:prstGeom prst="straightConnector1">
            <a:avLst/>
          </a:prstGeom>
          <a:solidFill>
            <a:srgbClr val="F9E383">
              <a:alpha val="50000"/>
            </a:srgbClr>
          </a:solidFill>
          <a:ln w="44450" cap="flat" cmpd="sng" algn="ctr">
            <a:solidFill>
              <a:srgbClr val="CC33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2694459" y="3212977"/>
            <a:ext cx="312415" cy="144016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2400" b="1" dirty="0" smtClean="0"/>
              <a:t>~</a:t>
            </a:r>
            <a:endParaRPr lang="ru-RU" sz="2400" b="1" dirty="0" smtClean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824" y="3007553"/>
            <a:ext cx="2229161" cy="933580"/>
          </a:xfrm>
          <a:prstGeom prst="rect">
            <a:avLst/>
          </a:prstGeom>
        </p:spPr>
      </p:pic>
      <p:cxnSp>
        <p:nvCxnSpPr>
          <p:cNvPr id="57" name="Прямая со стрелкой 56"/>
          <p:cNvCxnSpPr/>
          <p:nvPr/>
        </p:nvCxnSpPr>
        <p:spPr bwMode="auto">
          <a:xfrm>
            <a:off x="3480390" y="2754326"/>
            <a:ext cx="0" cy="458651"/>
          </a:xfrm>
          <a:prstGeom prst="straightConnector1">
            <a:avLst/>
          </a:prstGeom>
          <a:solidFill>
            <a:srgbClr val="F9E383">
              <a:alpha val="50000"/>
            </a:srgbClr>
          </a:solidFill>
          <a:ln w="44450" cap="flat" cmpd="sng" algn="ctr">
            <a:solidFill>
              <a:srgbClr val="CC33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0" name="TextBox 59"/>
          <p:cNvSpPr txBox="1"/>
          <p:nvPr/>
        </p:nvSpPr>
        <p:spPr>
          <a:xfrm>
            <a:off x="3313584" y="2812927"/>
            <a:ext cx="312415" cy="144016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2400" b="1" dirty="0" smtClean="0"/>
              <a:t>~</a:t>
            </a:r>
            <a:endParaRPr lang="ru-RU" sz="2400" b="1" dirty="0" smtClean="0"/>
          </a:p>
        </p:txBody>
      </p:sp>
      <p:cxnSp>
        <p:nvCxnSpPr>
          <p:cNvPr id="61" name="Прямая со стрелкой 60"/>
          <p:cNvCxnSpPr/>
          <p:nvPr/>
        </p:nvCxnSpPr>
        <p:spPr bwMode="auto">
          <a:xfrm>
            <a:off x="3481200" y="3895919"/>
            <a:ext cx="0" cy="547493"/>
          </a:xfrm>
          <a:prstGeom prst="straightConnector1">
            <a:avLst/>
          </a:prstGeom>
          <a:solidFill>
            <a:srgbClr val="F9E383">
              <a:alpha val="50000"/>
            </a:srgbClr>
          </a:solidFill>
          <a:ln w="44450" cap="flat" cmpd="sng" algn="ctr">
            <a:solidFill>
              <a:srgbClr val="CC33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2" name="TextBox 61"/>
          <p:cNvSpPr txBox="1"/>
          <p:nvPr/>
        </p:nvSpPr>
        <p:spPr>
          <a:xfrm>
            <a:off x="3312000" y="3965452"/>
            <a:ext cx="312415" cy="144016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2400" b="1" dirty="0" smtClean="0"/>
              <a:t>~</a:t>
            </a:r>
            <a:endParaRPr lang="ru-RU" sz="2400" b="1" dirty="0" smtClean="0"/>
          </a:p>
        </p:txBody>
      </p:sp>
      <p:sp>
        <p:nvSpPr>
          <p:cNvPr id="67" name="Скругленный прямоугольник 66"/>
          <p:cNvSpPr>
            <a:spLocks noChangeArrowheads="1"/>
          </p:cNvSpPr>
          <p:nvPr/>
        </p:nvSpPr>
        <p:spPr bwMode="auto">
          <a:xfrm>
            <a:off x="4332997" y="2826032"/>
            <a:ext cx="1104900" cy="504825"/>
          </a:xfrm>
          <a:prstGeom prst="roundRect">
            <a:avLst>
              <a:gd name="adj" fmla="val 16667"/>
            </a:avLst>
          </a:prstGeom>
          <a:solidFill>
            <a:srgbClr val="F9E383">
              <a:alpha val="50195"/>
            </a:srgbClr>
          </a:solidFill>
          <a:ln w="44450" algn="ctr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ru-RU" sz="1000" b="1"/>
              <a:t>Microsoft IIS</a:t>
            </a:r>
            <a:br>
              <a:rPr lang="en-US" altLang="ru-RU" sz="1000" b="1"/>
            </a:br>
            <a:r>
              <a:rPr lang="en-US" altLang="ru-RU" sz="1000" b="1"/>
              <a:t>Apache</a:t>
            </a:r>
            <a:endParaRPr lang="ru-RU" altLang="ru-RU" sz="1000" b="1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141" y="1840061"/>
            <a:ext cx="1695687" cy="962159"/>
          </a:xfrm>
          <a:prstGeom prst="rect">
            <a:avLst/>
          </a:prstGeom>
        </p:spPr>
      </p:pic>
      <p:cxnSp>
        <p:nvCxnSpPr>
          <p:cNvPr id="35841" name="Соединительная линия уступом 35840"/>
          <p:cNvCxnSpPr>
            <a:endCxn id="17" idx="3"/>
          </p:cNvCxnSpPr>
          <p:nvPr/>
        </p:nvCxnSpPr>
        <p:spPr bwMode="auto">
          <a:xfrm rot="5400000">
            <a:off x="5369365" y="2869641"/>
            <a:ext cx="727323" cy="482081"/>
          </a:xfrm>
          <a:prstGeom prst="bentConnector2">
            <a:avLst/>
          </a:prstGeom>
          <a:solidFill>
            <a:srgbClr val="F9E383">
              <a:alpha val="50000"/>
            </a:srgbClr>
          </a:solidFill>
          <a:ln w="44450" cap="flat" cmpd="sng" algn="ctr">
            <a:solidFill>
              <a:srgbClr val="CC33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5" name="Скругленный прямоугольник 74"/>
          <p:cNvSpPr>
            <a:spLocks noChangeArrowheads="1"/>
          </p:cNvSpPr>
          <p:nvPr/>
        </p:nvSpPr>
        <p:spPr bwMode="auto">
          <a:xfrm>
            <a:off x="6012161" y="1844825"/>
            <a:ext cx="1289050" cy="800100"/>
          </a:xfrm>
          <a:prstGeom prst="roundRect">
            <a:avLst>
              <a:gd name="adj" fmla="val 16667"/>
            </a:avLst>
          </a:prstGeom>
          <a:solidFill>
            <a:srgbClr val="F9E383">
              <a:alpha val="50195"/>
            </a:srgbClr>
          </a:solidFill>
          <a:ln w="44450" algn="ctr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ru-RU" sz="1000" b="1"/>
              <a:t>Internet Explorer</a:t>
            </a:r>
            <a:br>
              <a:rPr lang="en-US" altLang="ru-RU" sz="1000" b="1"/>
            </a:br>
            <a:r>
              <a:rPr lang="en-US" altLang="ru-RU" sz="1000" b="1"/>
              <a:t>Chrome</a:t>
            </a:r>
            <a:br>
              <a:rPr lang="en-US" altLang="ru-RU" sz="1000" b="1"/>
            </a:br>
            <a:r>
              <a:rPr lang="en-US" altLang="ru-RU" sz="1000" b="1"/>
              <a:t>Firefox</a:t>
            </a:r>
            <a:br>
              <a:rPr lang="en-US" altLang="ru-RU" sz="1000" b="1"/>
            </a:br>
            <a:r>
              <a:rPr lang="en-US" altLang="ru-RU" sz="1000" b="1"/>
              <a:t>Safari</a:t>
            </a:r>
            <a:endParaRPr lang="ru-RU" altLang="ru-RU" sz="1000" b="1"/>
          </a:p>
        </p:txBody>
      </p:sp>
      <p:sp>
        <p:nvSpPr>
          <p:cNvPr id="76" name="TextBox 75"/>
          <p:cNvSpPr txBox="1"/>
          <p:nvPr/>
        </p:nvSpPr>
        <p:spPr>
          <a:xfrm>
            <a:off x="5827873" y="3057723"/>
            <a:ext cx="312415" cy="144016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2400" b="1" dirty="0" smtClean="0"/>
              <a:t>~</a:t>
            </a:r>
            <a:endParaRPr lang="ru-RU" sz="2400" b="1" dirty="0" smtClean="0"/>
          </a:p>
        </p:txBody>
      </p:sp>
      <p:pic>
        <p:nvPicPr>
          <p:cNvPr id="35846" name="Рисунок 358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88" y="1840061"/>
            <a:ext cx="1695687" cy="952633"/>
          </a:xfrm>
          <a:prstGeom prst="rect">
            <a:avLst/>
          </a:prstGeom>
        </p:spPr>
      </p:pic>
      <p:sp>
        <p:nvSpPr>
          <p:cNvPr id="78" name="Скругленный прямоугольник 77"/>
          <p:cNvSpPr>
            <a:spLocks noChangeArrowheads="1"/>
          </p:cNvSpPr>
          <p:nvPr/>
        </p:nvSpPr>
        <p:spPr bwMode="auto">
          <a:xfrm>
            <a:off x="2009769" y="1844825"/>
            <a:ext cx="812631" cy="476316"/>
          </a:xfrm>
          <a:prstGeom prst="roundRect">
            <a:avLst>
              <a:gd name="adj" fmla="val 16667"/>
            </a:avLst>
          </a:prstGeom>
          <a:solidFill>
            <a:srgbClr val="F9E383">
              <a:alpha val="50195"/>
            </a:srgbClr>
          </a:solidFill>
          <a:ln w="44450" algn="ctr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ru-RU" sz="1000" b="1" dirty="0"/>
              <a:t>Windows</a:t>
            </a:r>
            <a:br>
              <a:rPr lang="en-US" altLang="ru-RU" sz="1000" b="1" dirty="0"/>
            </a:br>
            <a:r>
              <a:rPr lang="en-US" altLang="ru-RU" sz="1000" b="1" dirty="0" smtClean="0"/>
              <a:t>Linux</a:t>
            </a:r>
            <a:endParaRPr lang="ru-RU" altLang="ru-RU" sz="1000" i="1" dirty="0"/>
          </a:p>
        </p:txBody>
      </p:sp>
      <p:cxnSp>
        <p:nvCxnSpPr>
          <p:cNvPr id="79" name="Прямая со стрелкой 78"/>
          <p:cNvCxnSpPr/>
          <p:nvPr/>
        </p:nvCxnSpPr>
        <p:spPr bwMode="auto">
          <a:xfrm>
            <a:off x="2339752" y="2754327"/>
            <a:ext cx="0" cy="1689085"/>
          </a:xfrm>
          <a:prstGeom prst="straightConnector1">
            <a:avLst/>
          </a:prstGeom>
          <a:solidFill>
            <a:srgbClr val="F9E383">
              <a:alpha val="50000"/>
            </a:srgbClr>
          </a:solidFill>
          <a:ln w="44450" cap="flat" cmpd="sng" algn="ctr">
            <a:solidFill>
              <a:srgbClr val="CC33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5847" name="Рисунок 3584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211" y="3007553"/>
            <a:ext cx="1666667" cy="895238"/>
          </a:xfrm>
          <a:prstGeom prst="rect">
            <a:avLst/>
          </a:prstGeom>
        </p:spPr>
      </p:pic>
      <p:cxnSp>
        <p:nvCxnSpPr>
          <p:cNvPr id="35852" name="Прямая со стрелкой 35851"/>
          <p:cNvCxnSpPr/>
          <p:nvPr/>
        </p:nvCxnSpPr>
        <p:spPr bwMode="auto">
          <a:xfrm flipH="1">
            <a:off x="5491986" y="3717032"/>
            <a:ext cx="1809225" cy="0"/>
          </a:xfrm>
          <a:prstGeom prst="straightConnector1">
            <a:avLst/>
          </a:prstGeom>
          <a:solidFill>
            <a:srgbClr val="F9E383">
              <a:alpha val="50000"/>
            </a:srgbClr>
          </a:solidFill>
          <a:ln w="44450" cap="flat" cmpd="sng" algn="ctr">
            <a:solidFill>
              <a:srgbClr val="CC3300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0" name="Скругленный прямоугольник 89"/>
          <p:cNvSpPr>
            <a:spLocks noChangeArrowheads="1"/>
          </p:cNvSpPr>
          <p:nvPr/>
        </p:nvSpPr>
        <p:spPr bwMode="auto">
          <a:xfrm>
            <a:off x="7884368" y="2354214"/>
            <a:ext cx="1243955" cy="690612"/>
          </a:xfrm>
          <a:prstGeom prst="roundRect">
            <a:avLst>
              <a:gd name="adj" fmla="val 16667"/>
            </a:avLst>
          </a:prstGeom>
          <a:solidFill>
            <a:srgbClr val="F9E383">
              <a:alpha val="50195"/>
            </a:srgbClr>
          </a:solidFill>
          <a:ln w="44450" algn="ctr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ru-RU" sz="1000" b="1" dirty="0"/>
              <a:t>Android</a:t>
            </a:r>
            <a:br>
              <a:rPr lang="en-US" altLang="ru-RU" sz="1000" b="1" dirty="0"/>
            </a:br>
            <a:r>
              <a:rPr lang="en-US" altLang="ru-RU" sz="1000" b="1" dirty="0" smtClean="0"/>
              <a:t>iOS</a:t>
            </a:r>
            <a:r>
              <a:rPr lang="en-US" altLang="ru-RU" sz="1000" b="1" dirty="0"/>
              <a:t/>
            </a:r>
            <a:br>
              <a:rPr lang="en-US" altLang="ru-RU" sz="1000" b="1" dirty="0"/>
            </a:br>
            <a:r>
              <a:rPr lang="en-US" altLang="ru-RU" sz="1000" b="1" dirty="0" smtClean="0"/>
              <a:t>Windows Phone</a:t>
            </a:r>
          </a:p>
        </p:txBody>
      </p:sp>
      <p:sp>
        <p:nvSpPr>
          <p:cNvPr id="91" name="Rectangle 3"/>
          <p:cNvSpPr>
            <a:spLocks noChangeArrowheads="1"/>
          </p:cNvSpPr>
          <p:nvPr/>
        </p:nvSpPr>
        <p:spPr bwMode="auto">
          <a:xfrm>
            <a:off x="5713413" y="3582341"/>
            <a:ext cx="3430587" cy="3086100"/>
          </a:xfrm>
          <a:prstGeom prst="rect">
            <a:avLst/>
          </a:prstGeom>
          <a:solidFill>
            <a:srgbClr val="F9E38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ct val="25000"/>
              </a:spcAft>
              <a:buClr>
                <a:srgbClr val="CC0000"/>
              </a:buClr>
              <a:buFont typeface="Arial" charset="0"/>
              <a:buChar char="•"/>
            </a:pPr>
            <a:r>
              <a:rPr lang="ru-RU" altLang="ru-RU" sz="1500" dirty="0">
                <a:solidFill>
                  <a:srgbClr val="1C1C1C"/>
                </a:solidFill>
              </a:rPr>
              <a:t>Работа под управлением различных ОС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ct val="25000"/>
              </a:spcAft>
              <a:buClr>
                <a:srgbClr val="CC0000"/>
              </a:buClr>
              <a:buFont typeface="Arial" charset="0"/>
              <a:buChar char="•"/>
            </a:pPr>
            <a:r>
              <a:rPr lang="ru-RU" altLang="ru-RU" sz="1500" dirty="0">
                <a:solidFill>
                  <a:srgbClr val="1C1C1C"/>
                </a:solidFill>
              </a:rPr>
              <a:t>Работа с лидирующими промышленными СУБД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ct val="25000"/>
              </a:spcAft>
              <a:buClr>
                <a:srgbClr val="CC0000"/>
              </a:buClr>
              <a:buFont typeface="Arial" charset="0"/>
              <a:buChar char="•"/>
            </a:pPr>
            <a:r>
              <a:rPr lang="ru-RU" altLang="ru-RU" sz="1500" dirty="0">
                <a:solidFill>
                  <a:srgbClr val="1C1C1C"/>
                </a:solidFill>
              </a:rPr>
              <a:t>При внедрении может использоваться гетерогенная инфраструктура</a:t>
            </a:r>
          </a:p>
          <a:p>
            <a:pPr lvl="1" eaLnBrk="1" hangingPunct="1">
              <a:lnSpc>
                <a:spcPct val="80000"/>
              </a:lnSpc>
              <a:spcBef>
                <a:spcPct val="0"/>
              </a:spcBef>
              <a:spcAft>
                <a:spcPct val="25000"/>
              </a:spcAft>
              <a:buClr>
                <a:srgbClr val="CC0000"/>
              </a:buClr>
              <a:buFont typeface="Arial" charset="0"/>
              <a:buChar char="•"/>
            </a:pPr>
            <a:r>
              <a:rPr lang="ru-RU" altLang="ru-RU" sz="1500" dirty="0">
                <a:solidFill>
                  <a:srgbClr val="1C1C1C"/>
                </a:solidFill>
              </a:rPr>
              <a:t>Различные ОС на разных серверах</a:t>
            </a:r>
          </a:p>
          <a:p>
            <a:pPr lvl="1" eaLnBrk="1" hangingPunct="1">
              <a:lnSpc>
                <a:spcPct val="80000"/>
              </a:lnSpc>
              <a:spcBef>
                <a:spcPct val="0"/>
              </a:spcBef>
              <a:spcAft>
                <a:spcPct val="25000"/>
              </a:spcAft>
              <a:buClr>
                <a:srgbClr val="CC0000"/>
              </a:buClr>
              <a:buFont typeface="Arial" charset="0"/>
              <a:buChar char="•"/>
            </a:pPr>
            <a:r>
              <a:rPr lang="ru-RU" altLang="ru-RU" sz="1500" dirty="0">
                <a:solidFill>
                  <a:srgbClr val="1C1C1C"/>
                </a:solidFill>
              </a:rPr>
              <a:t>Различные ОС на </a:t>
            </a:r>
            <a:r>
              <a:rPr lang="ru-RU" altLang="ru-RU" sz="1500" dirty="0" smtClean="0">
                <a:solidFill>
                  <a:srgbClr val="1C1C1C"/>
                </a:solidFill>
              </a:rPr>
              <a:t>разных </a:t>
            </a:r>
            <a:r>
              <a:rPr lang="ru-RU" altLang="ru-RU" sz="1500" dirty="0">
                <a:solidFill>
                  <a:srgbClr val="1C1C1C"/>
                </a:solidFill>
              </a:rPr>
              <a:t>клиентах</a:t>
            </a:r>
          </a:p>
          <a:p>
            <a:pPr lvl="1" eaLnBrk="1" hangingPunct="1">
              <a:lnSpc>
                <a:spcPct val="80000"/>
              </a:lnSpc>
              <a:spcBef>
                <a:spcPct val="0"/>
              </a:spcBef>
              <a:spcAft>
                <a:spcPct val="25000"/>
              </a:spcAft>
              <a:buClr>
                <a:srgbClr val="CC0000"/>
              </a:buClr>
              <a:buFont typeface="Arial" charset="0"/>
              <a:buChar char="•"/>
            </a:pPr>
            <a:r>
              <a:rPr lang="ru-RU" altLang="ru-RU" sz="1500" dirty="0">
                <a:solidFill>
                  <a:srgbClr val="1C1C1C"/>
                </a:solidFill>
              </a:rPr>
              <a:t>Различные СУБД для разных узлов распределенной системы</a:t>
            </a: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5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15" grpId="0" animBg="1"/>
      <p:bldP spid="60" grpId="0" animBg="1"/>
      <p:bldP spid="62" grpId="0" animBg="1"/>
      <p:bldP spid="67" grpId="0" animBg="1"/>
      <p:bldP spid="75" grpId="0" animBg="1"/>
      <p:bldP spid="76" grpId="0" animBg="1"/>
      <p:bldP spid="78" grpId="0" animBg="1"/>
      <p:bldP spid="90" grpId="0" animBg="1"/>
      <p:bldP spid="9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1422698" y="3055178"/>
            <a:ext cx="4938462" cy="3884923"/>
            <a:chOff x="1422698" y="3055178"/>
            <a:chExt cx="4938462" cy="3884923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698" y="3055178"/>
              <a:ext cx="4938462" cy="388492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0225" y="4581132"/>
              <a:ext cx="752580" cy="523948"/>
            </a:xfrm>
            <a:prstGeom prst="rect">
              <a:avLst/>
            </a:prstGeom>
          </p:spPr>
        </p:pic>
      </p:grpSp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/>
              <a:t>Архитектура</a:t>
            </a:r>
            <a:r>
              <a:rPr lang="en-US" altLang="ru-RU" dirty="0"/>
              <a:t> 1C</a:t>
            </a:r>
            <a:r>
              <a:rPr lang="ru-RU" altLang="ru-RU" dirty="0"/>
              <a:t>:Предприятия</a:t>
            </a:r>
            <a:endParaRPr lang="ru-RU" altLang="ru-RU" dirty="0" smtClean="0"/>
          </a:p>
        </p:txBody>
      </p:sp>
      <p:sp>
        <p:nvSpPr>
          <p:cNvPr id="10243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62D6A293-9A3B-4504-87F2-F8CFAE914966}" type="slidenum">
              <a:rPr lang="ru-RU" altLang="ru-RU" sz="1400" smtClean="0">
                <a:solidFill>
                  <a:srgbClr val="5B0917"/>
                </a:solidFill>
              </a:rPr>
              <a:pPr/>
              <a:t>14</a:t>
            </a:fld>
            <a:endParaRPr lang="ru-RU" altLang="ru-RU" sz="1400" smtClean="0">
              <a:solidFill>
                <a:srgbClr val="5B0917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844824"/>
            <a:ext cx="1705213" cy="952633"/>
          </a:xfrm>
          <a:prstGeom prst="rect">
            <a:avLst/>
          </a:prstGeom>
        </p:spPr>
      </p:pic>
      <p:sp>
        <p:nvSpPr>
          <p:cNvPr id="39" name="Скругленный прямоугольник 38"/>
          <p:cNvSpPr>
            <a:spLocks noChangeArrowheads="1"/>
          </p:cNvSpPr>
          <p:nvPr/>
        </p:nvSpPr>
        <p:spPr bwMode="auto">
          <a:xfrm>
            <a:off x="3762369" y="1844825"/>
            <a:ext cx="812631" cy="476316"/>
          </a:xfrm>
          <a:prstGeom prst="roundRect">
            <a:avLst>
              <a:gd name="adj" fmla="val 16667"/>
            </a:avLst>
          </a:prstGeom>
          <a:solidFill>
            <a:srgbClr val="F9E383">
              <a:alpha val="50195"/>
            </a:srgbClr>
          </a:solidFill>
          <a:ln w="44450" algn="ctr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ru-RU" sz="1000" b="1" dirty="0"/>
              <a:t>Windows</a:t>
            </a:r>
            <a:br>
              <a:rPr lang="en-US" altLang="ru-RU" sz="1000" b="1" dirty="0"/>
            </a:br>
            <a:r>
              <a:rPr lang="en-US" altLang="ru-RU" sz="1000" b="1" dirty="0" smtClean="0"/>
              <a:t>Linux</a:t>
            </a:r>
            <a:endParaRPr lang="ru-RU" altLang="ru-RU" sz="1000" i="1" dirty="0"/>
          </a:p>
        </p:txBody>
      </p:sp>
      <p:cxnSp>
        <p:nvCxnSpPr>
          <p:cNvPr id="57" name="Прямая со стрелкой 56"/>
          <p:cNvCxnSpPr/>
          <p:nvPr/>
        </p:nvCxnSpPr>
        <p:spPr bwMode="auto">
          <a:xfrm>
            <a:off x="3480390" y="2754326"/>
            <a:ext cx="0" cy="458651"/>
          </a:xfrm>
          <a:prstGeom prst="straightConnector1">
            <a:avLst/>
          </a:prstGeom>
          <a:solidFill>
            <a:srgbClr val="F9E383">
              <a:alpha val="50000"/>
            </a:srgbClr>
          </a:solidFill>
          <a:ln w="44450" cap="flat" cmpd="sng" algn="ctr">
            <a:solidFill>
              <a:srgbClr val="CC33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0" name="TextBox 59"/>
          <p:cNvSpPr txBox="1"/>
          <p:nvPr/>
        </p:nvSpPr>
        <p:spPr>
          <a:xfrm>
            <a:off x="3313584" y="2812927"/>
            <a:ext cx="312415" cy="144016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2400" b="1" dirty="0" smtClean="0"/>
              <a:t>~</a:t>
            </a:r>
            <a:endParaRPr lang="ru-RU" sz="2400" b="1" dirty="0" smtClean="0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141" y="1840061"/>
            <a:ext cx="1695687" cy="962159"/>
          </a:xfrm>
          <a:prstGeom prst="rect">
            <a:avLst/>
          </a:prstGeom>
        </p:spPr>
      </p:pic>
      <p:cxnSp>
        <p:nvCxnSpPr>
          <p:cNvPr id="35841" name="Соединительная линия уступом 35840"/>
          <p:cNvCxnSpPr/>
          <p:nvPr/>
        </p:nvCxnSpPr>
        <p:spPr bwMode="auto">
          <a:xfrm rot="5400000">
            <a:off x="5369365" y="2869641"/>
            <a:ext cx="727323" cy="482081"/>
          </a:xfrm>
          <a:prstGeom prst="bentConnector2">
            <a:avLst/>
          </a:prstGeom>
          <a:solidFill>
            <a:srgbClr val="F9E383">
              <a:alpha val="50000"/>
            </a:srgbClr>
          </a:solidFill>
          <a:ln w="44450" cap="flat" cmpd="sng" algn="ctr">
            <a:solidFill>
              <a:srgbClr val="CC33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5" name="Скругленный прямоугольник 74"/>
          <p:cNvSpPr>
            <a:spLocks noChangeArrowheads="1"/>
          </p:cNvSpPr>
          <p:nvPr/>
        </p:nvSpPr>
        <p:spPr bwMode="auto">
          <a:xfrm>
            <a:off x="6012161" y="1844825"/>
            <a:ext cx="1289050" cy="800100"/>
          </a:xfrm>
          <a:prstGeom prst="roundRect">
            <a:avLst>
              <a:gd name="adj" fmla="val 16667"/>
            </a:avLst>
          </a:prstGeom>
          <a:solidFill>
            <a:srgbClr val="F9E383">
              <a:alpha val="50195"/>
            </a:srgbClr>
          </a:solidFill>
          <a:ln w="44450" algn="ctr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ru-RU" sz="1000" b="1"/>
              <a:t>Internet Explorer</a:t>
            </a:r>
            <a:br>
              <a:rPr lang="en-US" altLang="ru-RU" sz="1000" b="1"/>
            </a:br>
            <a:r>
              <a:rPr lang="en-US" altLang="ru-RU" sz="1000" b="1"/>
              <a:t>Chrome</a:t>
            </a:r>
            <a:br>
              <a:rPr lang="en-US" altLang="ru-RU" sz="1000" b="1"/>
            </a:br>
            <a:r>
              <a:rPr lang="en-US" altLang="ru-RU" sz="1000" b="1"/>
              <a:t>Firefox</a:t>
            </a:r>
            <a:br>
              <a:rPr lang="en-US" altLang="ru-RU" sz="1000" b="1"/>
            </a:br>
            <a:r>
              <a:rPr lang="en-US" altLang="ru-RU" sz="1000" b="1"/>
              <a:t>Safari</a:t>
            </a:r>
            <a:endParaRPr lang="ru-RU" altLang="ru-RU" sz="1000" b="1"/>
          </a:p>
        </p:txBody>
      </p:sp>
      <p:sp>
        <p:nvSpPr>
          <p:cNvPr id="76" name="TextBox 75"/>
          <p:cNvSpPr txBox="1"/>
          <p:nvPr/>
        </p:nvSpPr>
        <p:spPr>
          <a:xfrm>
            <a:off x="5827873" y="3057723"/>
            <a:ext cx="312415" cy="144016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2400" b="1" dirty="0" smtClean="0"/>
              <a:t>~</a:t>
            </a:r>
            <a:endParaRPr lang="ru-RU" sz="2400" b="1" dirty="0" smtClean="0"/>
          </a:p>
        </p:txBody>
      </p:sp>
      <p:pic>
        <p:nvPicPr>
          <p:cNvPr id="35847" name="Рисунок 358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211" y="3007553"/>
            <a:ext cx="1666667" cy="895238"/>
          </a:xfrm>
          <a:prstGeom prst="rect">
            <a:avLst/>
          </a:prstGeom>
        </p:spPr>
      </p:pic>
      <p:cxnSp>
        <p:nvCxnSpPr>
          <p:cNvPr id="35852" name="Прямая со стрелкой 35851"/>
          <p:cNvCxnSpPr/>
          <p:nvPr/>
        </p:nvCxnSpPr>
        <p:spPr bwMode="auto">
          <a:xfrm flipH="1">
            <a:off x="5491986" y="3717032"/>
            <a:ext cx="1809225" cy="0"/>
          </a:xfrm>
          <a:prstGeom prst="straightConnector1">
            <a:avLst/>
          </a:prstGeom>
          <a:solidFill>
            <a:srgbClr val="F9E383">
              <a:alpha val="50000"/>
            </a:srgbClr>
          </a:solidFill>
          <a:ln w="44450" cap="flat" cmpd="sng" algn="ctr">
            <a:solidFill>
              <a:srgbClr val="CC3300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0" name="Скругленный прямоугольник 89"/>
          <p:cNvSpPr>
            <a:spLocks noChangeArrowheads="1"/>
          </p:cNvSpPr>
          <p:nvPr/>
        </p:nvSpPr>
        <p:spPr bwMode="auto">
          <a:xfrm>
            <a:off x="7884368" y="2354214"/>
            <a:ext cx="1243955" cy="690612"/>
          </a:xfrm>
          <a:prstGeom prst="roundRect">
            <a:avLst>
              <a:gd name="adj" fmla="val 16667"/>
            </a:avLst>
          </a:prstGeom>
          <a:solidFill>
            <a:srgbClr val="F9E383">
              <a:alpha val="50195"/>
            </a:srgbClr>
          </a:solidFill>
          <a:ln w="44450" algn="ctr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ru-RU" sz="1000" b="1" dirty="0"/>
              <a:t>Android</a:t>
            </a:r>
            <a:br>
              <a:rPr lang="en-US" altLang="ru-RU" sz="1000" b="1" dirty="0"/>
            </a:br>
            <a:r>
              <a:rPr lang="en-US" altLang="ru-RU" sz="1000" b="1" dirty="0" smtClean="0"/>
              <a:t>iOS</a:t>
            </a:r>
            <a:r>
              <a:rPr lang="en-US" altLang="ru-RU" sz="1000" b="1" dirty="0"/>
              <a:t/>
            </a:r>
            <a:br>
              <a:rPr lang="en-US" altLang="ru-RU" sz="1000" b="1" dirty="0"/>
            </a:br>
            <a:r>
              <a:rPr lang="en-US" altLang="ru-RU" sz="1000" b="1" dirty="0" smtClean="0"/>
              <a:t>Windows Phone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77708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/>
              <a:t>Архитектура</a:t>
            </a:r>
            <a:r>
              <a:rPr lang="en-US" altLang="ru-RU" dirty="0"/>
              <a:t> 1C</a:t>
            </a:r>
            <a:r>
              <a:rPr lang="ru-RU" altLang="ru-RU" dirty="0"/>
              <a:t>:Предприятия</a:t>
            </a:r>
            <a:endParaRPr lang="ru-RU" altLang="ru-RU" dirty="0" smtClean="0"/>
          </a:p>
        </p:txBody>
      </p:sp>
      <p:sp>
        <p:nvSpPr>
          <p:cNvPr id="10243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62D6A293-9A3B-4504-87F2-F8CFAE914966}" type="slidenum">
              <a:rPr lang="ru-RU" altLang="ru-RU" sz="1400" smtClean="0">
                <a:solidFill>
                  <a:srgbClr val="5B0917"/>
                </a:solidFill>
              </a:rPr>
              <a:pPr/>
              <a:t>15</a:t>
            </a:fld>
            <a:endParaRPr lang="ru-RU" altLang="ru-RU" sz="1400" smtClean="0">
              <a:solidFill>
                <a:srgbClr val="5B0917"/>
              </a:solidFill>
            </a:endParaRPr>
          </a:p>
        </p:txBody>
      </p:sp>
      <p:sp>
        <p:nvSpPr>
          <p:cNvPr id="10264" name="Line 50"/>
          <p:cNvSpPr>
            <a:spLocks noChangeShapeType="1"/>
          </p:cNvSpPr>
          <p:nvPr/>
        </p:nvSpPr>
        <p:spPr bwMode="auto">
          <a:xfrm>
            <a:off x="827088" y="5516563"/>
            <a:ext cx="6337300" cy="0"/>
          </a:xfrm>
          <a:prstGeom prst="line">
            <a:avLst/>
          </a:prstGeom>
          <a:noFill/>
          <a:ln w="44450">
            <a:solidFill>
              <a:srgbClr val="CC3300">
                <a:alpha val="20000"/>
              </a:srgbClr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0265" name="Line 50"/>
          <p:cNvSpPr>
            <a:spLocks noChangeShapeType="1"/>
          </p:cNvSpPr>
          <p:nvPr/>
        </p:nvSpPr>
        <p:spPr bwMode="auto">
          <a:xfrm>
            <a:off x="884238" y="4124325"/>
            <a:ext cx="6335712" cy="0"/>
          </a:xfrm>
          <a:prstGeom prst="line">
            <a:avLst/>
          </a:prstGeom>
          <a:noFill/>
          <a:ln w="44450">
            <a:solidFill>
              <a:srgbClr val="CC3300">
                <a:alpha val="20000"/>
              </a:srgbClr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ru-RU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901" y="5619586"/>
            <a:ext cx="2295846" cy="962159"/>
          </a:xfrm>
          <a:prstGeom prst="rect">
            <a:avLst/>
          </a:prstGeom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14901" y="4191000"/>
            <a:ext cx="4614160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AutoShape 121"/>
          <p:cNvSpPr>
            <a:spLocks noChangeArrowheads="1"/>
          </p:cNvSpPr>
          <p:nvPr/>
        </p:nvSpPr>
        <p:spPr bwMode="auto">
          <a:xfrm rot="10800000">
            <a:off x="3605213" y="5159375"/>
            <a:ext cx="327025" cy="719138"/>
          </a:xfrm>
          <a:prstGeom prst="upDownArrow">
            <a:avLst>
              <a:gd name="adj1" fmla="val 63111"/>
              <a:gd name="adj2" fmla="val 66012"/>
            </a:avLst>
          </a:prstGeom>
          <a:gradFill rotWithShape="1">
            <a:gsLst>
              <a:gs pos="0">
                <a:srgbClr val="CC0000"/>
              </a:gs>
              <a:gs pos="50000">
                <a:srgbClr val="FF6600"/>
              </a:gs>
              <a:gs pos="100000">
                <a:srgbClr val="CC00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ru-RU" alt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844824"/>
            <a:ext cx="1705213" cy="952633"/>
          </a:xfrm>
          <a:prstGeom prst="rect">
            <a:avLst/>
          </a:prstGeom>
        </p:spPr>
      </p:pic>
      <p:cxnSp>
        <p:nvCxnSpPr>
          <p:cNvPr id="4" name="Прямая со стрелкой 3"/>
          <p:cNvCxnSpPr/>
          <p:nvPr/>
        </p:nvCxnSpPr>
        <p:spPr bwMode="auto">
          <a:xfrm>
            <a:off x="2843808" y="2754327"/>
            <a:ext cx="0" cy="1689085"/>
          </a:xfrm>
          <a:prstGeom prst="straightConnector1">
            <a:avLst/>
          </a:prstGeom>
          <a:solidFill>
            <a:srgbClr val="F9E383">
              <a:alpha val="50000"/>
            </a:srgbClr>
          </a:solidFill>
          <a:ln w="44450" cap="flat" cmpd="sng" algn="ctr">
            <a:solidFill>
              <a:srgbClr val="CC33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2694459" y="3212977"/>
            <a:ext cx="312415" cy="144016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2400" b="1" dirty="0" smtClean="0"/>
              <a:t>~</a:t>
            </a:r>
            <a:endParaRPr lang="ru-RU" sz="2400" b="1" dirty="0" smtClean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824" y="3007553"/>
            <a:ext cx="2229161" cy="933580"/>
          </a:xfrm>
          <a:prstGeom prst="rect">
            <a:avLst/>
          </a:prstGeom>
        </p:spPr>
      </p:pic>
      <p:cxnSp>
        <p:nvCxnSpPr>
          <p:cNvPr id="57" name="Прямая со стрелкой 56"/>
          <p:cNvCxnSpPr/>
          <p:nvPr/>
        </p:nvCxnSpPr>
        <p:spPr bwMode="auto">
          <a:xfrm>
            <a:off x="3480390" y="2754326"/>
            <a:ext cx="0" cy="458651"/>
          </a:xfrm>
          <a:prstGeom prst="straightConnector1">
            <a:avLst/>
          </a:prstGeom>
          <a:solidFill>
            <a:srgbClr val="F9E383">
              <a:alpha val="50000"/>
            </a:srgbClr>
          </a:solidFill>
          <a:ln w="44450" cap="flat" cmpd="sng" algn="ctr">
            <a:solidFill>
              <a:srgbClr val="CC33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0" name="TextBox 59"/>
          <p:cNvSpPr txBox="1"/>
          <p:nvPr/>
        </p:nvSpPr>
        <p:spPr>
          <a:xfrm>
            <a:off x="3313584" y="2812927"/>
            <a:ext cx="312415" cy="144016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2400" b="1" dirty="0" smtClean="0"/>
              <a:t>~</a:t>
            </a:r>
            <a:endParaRPr lang="ru-RU" sz="2400" b="1" dirty="0" smtClean="0"/>
          </a:p>
        </p:txBody>
      </p:sp>
      <p:cxnSp>
        <p:nvCxnSpPr>
          <p:cNvPr id="61" name="Прямая со стрелкой 60"/>
          <p:cNvCxnSpPr/>
          <p:nvPr/>
        </p:nvCxnSpPr>
        <p:spPr bwMode="auto">
          <a:xfrm>
            <a:off x="3481200" y="3895919"/>
            <a:ext cx="0" cy="547493"/>
          </a:xfrm>
          <a:prstGeom prst="straightConnector1">
            <a:avLst/>
          </a:prstGeom>
          <a:solidFill>
            <a:srgbClr val="F9E383">
              <a:alpha val="50000"/>
            </a:srgbClr>
          </a:solidFill>
          <a:ln w="44450" cap="flat" cmpd="sng" algn="ctr">
            <a:solidFill>
              <a:srgbClr val="CC33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2" name="TextBox 61"/>
          <p:cNvSpPr txBox="1"/>
          <p:nvPr/>
        </p:nvSpPr>
        <p:spPr>
          <a:xfrm>
            <a:off x="3312000" y="3965452"/>
            <a:ext cx="312415" cy="144016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2400" b="1" dirty="0" smtClean="0"/>
              <a:t>~</a:t>
            </a:r>
            <a:endParaRPr lang="ru-RU" sz="2400" b="1" dirty="0" smtClean="0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141" y="1840061"/>
            <a:ext cx="1695687" cy="962159"/>
          </a:xfrm>
          <a:prstGeom prst="rect">
            <a:avLst/>
          </a:prstGeom>
        </p:spPr>
      </p:pic>
      <p:cxnSp>
        <p:nvCxnSpPr>
          <p:cNvPr id="35841" name="Соединительная линия уступом 35840"/>
          <p:cNvCxnSpPr>
            <a:endCxn id="17" idx="3"/>
          </p:cNvCxnSpPr>
          <p:nvPr/>
        </p:nvCxnSpPr>
        <p:spPr bwMode="auto">
          <a:xfrm rot="5400000">
            <a:off x="5369365" y="2869641"/>
            <a:ext cx="727323" cy="482081"/>
          </a:xfrm>
          <a:prstGeom prst="bentConnector2">
            <a:avLst/>
          </a:prstGeom>
          <a:solidFill>
            <a:srgbClr val="F9E383">
              <a:alpha val="50000"/>
            </a:srgbClr>
          </a:solidFill>
          <a:ln w="44450" cap="flat" cmpd="sng" algn="ctr">
            <a:solidFill>
              <a:srgbClr val="CC33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6" name="TextBox 75"/>
          <p:cNvSpPr txBox="1"/>
          <p:nvPr/>
        </p:nvSpPr>
        <p:spPr>
          <a:xfrm>
            <a:off x="5827873" y="3057723"/>
            <a:ext cx="312415" cy="144016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2400" b="1" dirty="0" smtClean="0"/>
              <a:t>~</a:t>
            </a:r>
            <a:endParaRPr lang="ru-RU" sz="2400" b="1" dirty="0" smtClean="0"/>
          </a:p>
        </p:txBody>
      </p:sp>
      <p:pic>
        <p:nvPicPr>
          <p:cNvPr id="35846" name="Рисунок 358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88" y="1840061"/>
            <a:ext cx="1695687" cy="952633"/>
          </a:xfrm>
          <a:prstGeom prst="rect">
            <a:avLst/>
          </a:prstGeom>
        </p:spPr>
      </p:pic>
      <p:cxnSp>
        <p:nvCxnSpPr>
          <p:cNvPr id="79" name="Прямая со стрелкой 78"/>
          <p:cNvCxnSpPr/>
          <p:nvPr/>
        </p:nvCxnSpPr>
        <p:spPr bwMode="auto">
          <a:xfrm>
            <a:off x="2339752" y="2754327"/>
            <a:ext cx="0" cy="1689085"/>
          </a:xfrm>
          <a:prstGeom prst="straightConnector1">
            <a:avLst/>
          </a:prstGeom>
          <a:solidFill>
            <a:srgbClr val="F9E383">
              <a:alpha val="50000"/>
            </a:srgbClr>
          </a:solidFill>
          <a:ln w="44450" cap="flat" cmpd="sng" algn="ctr">
            <a:solidFill>
              <a:srgbClr val="CC33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Скругленный прямоугольник 23"/>
          <p:cNvSpPr>
            <a:spLocks noChangeArrowheads="1"/>
          </p:cNvSpPr>
          <p:nvPr/>
        </p:nvSpPr>
        <p:spPr bwMode="auto">
          <a:xfrm>
            <a:off x="771525" y="3016250"/>
            <a:ext cx="1752600" cy="3175000"/>
          </a:xfrm>
          <a:prstGeom prst="roundRect">
            <a:avLst>
              <a:gd name="adj" fmla="val 16667"/>
            </a:avLst>
          </a:prstGeom>
          <a:solidFill>
            <a:srgbClr val="F9E383">
              <a:alpha val="79999"/>
            </a:srgbClr>
          </a:solidFill>
          <a:ln w="44450" algn="ctr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r>
              <a:rPr lang="ru-RU" altLang="ru-RU" sz="1600" dirty="0"/>
              <a:t>Мобильная платформа </a:t>
            </a:r>
            <a:r>
              <a:rPr lang="ru-RU" altLang="ru-RU" sz="1600" dirty="0" smtClean="0"/>
              <a:t>1С</a:t>
            </a:r>
            <a:br>
              <a:rPr lang="ru-RU" altLang="ru-RU" sz="1600" dirty="0" smtClean="0"/>
            </a:br>
            <a:r>
              <a:rPr lang="ru-RU" altLang="ru-RU" sz="1600" dirty="0" smtClean="0"/>
              <a:t>--------------------</a:t>
            </a:r>
            <a:br>
              <a:rPr lang="ru-RU" altLang="ru-RU" sz="1600" dirty="0" smtClean="0"/>
            </a:br>
            <a:r>
              <a:rPr lang="en-US" altLang="ru-RU" sz="1600" dirty="0" smtClean="0"/>
              <a:t>UI </a:t>
            </a:r>
            <a:r>
              <a:rPr lang="ru-RU" altLang="ru-RU" sz="1600" dirty="0" smtClean="0"/>
              <a:t>клиент</a:t>
            </a:r>
            <a:endParaRPr lang="en-US" altLang="ru-RU" sz="1600" dirty="0"/>
          </a:p>
          <a:p>
            <a:pPr algn="ctr"/>
            <a:endParaRPr lang="ru-RU" altLang="ru-RU" sz="1600" dirty="0" smtClean="0"/>
          </a:p>
          <a:p>
            <a:r>
              <a:rPr lang="ru-RU" altLang="ru-RU" sz="1600" dirty="0" smtClean="0"/>
              <a:t>Сервер приложений</a:t>
            </a:r>
          </a:p>
          <a:p>
            <a:endParaRPr lang="ru-RU" altLang="ru-RU" sz="1600" dirty="0"/>
          </a:p>
          <a:p>
            <a:r>
              <a:rPr lang="ru-RU" altLang="ru-RU" sz="1600" dirty="0" smtClean="0"/>
              <a:t>База данных</a:t>
            </a:r>
            <a:endParaRPr lang="ru-RU" altLang="ru-RU" sz="1600" dirty="0"/>
          </a:p>
        </p:txBody>
      </p:sp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2319338"/>
            <a:ext cx="22383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813" y="2998788"/>
            <a:ext cx="190500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" y="2990850"/>
            <a:ext cx="238125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" y="6210300"/>
            <a:ext cx="22479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Группа 29"/>
          <p:cNvGrpSpPr>
            <a:grpSpLocks/>
          </p:cNvGrpSpPr>
          <p:nvPr/>
        </p:nvGrpSpPr>
        <p:grpSpPr bwMode="auto">
          <a:xfrm>
            <a:off x="779463" y="3698875"/>
            <a:ext cx="1235075" cy="839788"/>
            <a:chOff x="4807901" y="2862454"/>
            <a:chExt cx="1236992" cy="840105"/>
          </a:xfrm>
        </p:grpSpPr>
        <p:pic>
          <p:nvPicPr>
            <p:cNvPr id="31" name="Picture 4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7594" y="2862454"/>
              <a:ext cx="1045845" cy="840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9E383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44450" algn="ctr">
                  <a:solidFill>
                    <a:srgbClr val="CC33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Box 12"/>
            <p:cNvSpPr txBox="1">
              <a:spLocks noChangeArrowheads="1"/>
            </p:cNvSpPr>
            <p:nvPr/>
          </p:nvSpPr>
          <p:spPr bwMode="auto">
            <a:xfrm>
              <a:off x="4807901" y="3177695"/>
              <a:ext cx="1236992" cy="417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ru-RU" altLang="ru-RU" sz="1000"/>
                <a:t>Мобильный </a:t>
              </a:r>
              <a:br>
                <a:rPr lang="ru-RU" altLang="ru-RU" sz="1000"/>
              </a:br>
              <a:r>
                <a:rPr lang="ru-RU" altLang="ru-RU" sz="1000"/>
                <a:t>Документооборот</a:t>
              </a:r>
            </a:p>
          </p:txBody>
        </p:sp>
      </p:grpSp>
      <p:grpSp>
        <p:nvGrpSpPr>
          <p:cNvPr id="35" name="Группа 34"/>
          <p:cNvGrpSpPr>
            <a:grpSpLocks/>
          </p:cNvGrpSpPr>
          <p:nvPr/>
        </p:nvGrpSpPr>
        <p:grpSpPr bwMode="auto">
          <a:xfrm>
            <a:off x="1073150" y="4405313"/>
            <a:ext cx="1046163" cy="839787"/>
            <a:chOff x="4897594" y="2862454"/>
            <a:chExt cx="1045845" cy="840105"/>
          </a:xfrm>
        </p:grpSpPr>
        <p:pic>
          <p:nvPicPr>
            <p:cNvPr id="37" name="Picture 4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7594" y="2862454"/>
              <a:ext cx="1045845" cy="840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9E383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44450" algn="ctr">
                  <a:solidFill>
                    <a:srgbClr val="CC33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TextBox 12"/>
            <p:cNvSpPr txBox="1">
              <a:spLocks noChangeArrowheads="1"/>
            </p:cNvSpPr>
            <p:nvPr/>
          </p:nvSpPr>
          <p:spPr bwMode="auto">
            <a:xfrm>
              <a:off x="4954853" y="3015710"/>
              <a:ext cx="904968" cy="600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ru-RU" altLang="ru-RU" sz="1000"/>
                <a:t>Управление</a:t>
              </a:r>
              <a:br>
                <a:rPr lang="ru-RU" altLang="ru-RU" sz="1000"/>
              </a:br>
              <a:r>
                <a:rPr lang="ru-RU" altLang="ru-RU" sz="1000"/>
                <a:t>Небольшой</a:t>
              </a:r>
              <a:br>
                <a:rPr lang="ru-RU" altLang="ru-RU" sz="1000"/>
              </a:br>
              <a:r>
                <a:rPr lang="ru-RU" altLang="ru-RU" sz="1000"/>
                <a:t>Фирмой</a:t>
              </a:r>
            </a:p>
          </p:txBody>
        </p:sp>
      </p:grpSp>
      <p:grpSp>
        <p:nvGrpSpPr>
          <p:cNvPr id="39" name="Группа 38"/>
          <p:cNvGrpSpPr>
            <a:grpSpLocks/>
          </p:cNvGrpSpPr>
          <p:nvPr/>
        </p:nvGrpSpPr>
        <p:grpSpPr bwMode="auto">
          <a:xfrm>
            <a:off x="1320800" y="5116513"/>
            <a:ext cx="1044575" cy="839787"/>
            <a:chOff x="4897594" y="2862454"/>
            <a:chExt cx="1045845" cy="840105"/>
          </a:xfrm>
        </p:grpSpPr>
        <p:pic>
          <p:nvPicPr>
            <p:cNvPr id="40" name="Picture 4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7594" y="2862454"/>
              <a:ext cx="1045845" cy="840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9E383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44450" algn="ctr">
                  <a:solidFill>
                    <a:srgbClr val="CC33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TextBox 12"/>
            <p:cNvSpPr txBox="1">
              <a:spLocks noChangeArrowheads="1"/>
            </p:cNvSpPr>
            <p:nvPr/>
          </p:nvSpPr>
          <p:spPr bwMode="auto">
            <a:xfrm>
              <a:off x="4905132" y="3339681"/>
              <a:ext cx="1004415" cy="248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ru-RU" sz="1000"/>
                <a:t>ERP </a:t>
              </a:r>
              <a:r>
                <a:rPr lang="ru-RU" altLang="ru-RU" sz="1000"/>
                <a:t>Монитор</a:t>
              </a:r>
            </a:p>
          </p:txBody>
        </p:sp>
      </p:grpSp>
      <p:sp>
        <p:nvSpPr>
          <p:cNvPr id="42" name="Rectangle 3"/>
          <p:cNvSpPr>
            <a:spLocks noChangeArrowheads="1"/>
          </p:cNvSpPr>
          <p:nvPr/>
        </p:nvSpPr>
        <p:spPr bwMode="auto">
          <a:xfrm>
            <a:off x="2755416" y="1223962"/>
            <a:ext cx="4889685" cy="5445398"/>
          </a:xfrm>
          <a:prstGeom prst="rect">
            <a:avLst/>
          </a:prstGeom>
          <a:solidFill>
            <a:srgbClr val="F9E38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SzTx/>
              <a:buFont typeface="Wingdings" pitchFamily="2" charset="2"/>
              <a:buNone/>
              <a:defRPr/>
            </a:pPr>
            <a:r>
              <a:rPr lang="ru-RU" altLang="ru-RU" sz="1800" b="1" dirty="0" smtClean="0">
                <a:solidFill>
                  <a:schemeClr val="tx2"/>
                </a:solidFill>
              </a:rPr>
              <a:t>Мобильное приложение 1С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SzTx/>
              <a:defRPr/>
            </a:pPr>
            <a:r>
              <a:rPr lang="ru-RU" altLang="ru-RU" sz="1800" dirty="0" smtClean="0">
                <a:solidFill>
                  <a:schemeClr val="tx1"/>
                </a:solidFill>
              </a:rPr>
              <a:t>Создается в среде разработки 1С (Конфигураторе) 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SzTx/>
              <a:defRPr/>
            </a:pPr>
            <a:r>
              <a:rPr lang="en-US" altLang="ru-RU" sz="1800" dirty="0" smtClean="0">
                <a:solidFill>
                  <a:schemeClr val="tx1"/>
                </a:solidFill>
              </a:rPr>
              <a:t>OS:</a:t>
            </a:r>
          </a:p>
          <a:p>
            <a:pPr marL="1028700" lvl="1" eaLnBrk="1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defRPr/>
            </a:pPr>
            <a:r>
              <a:rPr lang="en-US" altLang="ru-RU" sz="1600" dirty="0" smtClean="0">
                <a:solidFill>
                  <a:schemeClr val="tx1"/>
                </a:solidFill>
              </a:rPr>
              <a:t>iOS (iPad, iPhone) </a:t>
            </a:r>
          </a:p>
          <a:p>
            <a:pPr marL="1028700" lvl="1" eaLnBrk="1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defRPr/>
            </a:pPr>
            <a:r>
              <a:rPr lang="en-US" altLang="ru-RU" sz="1600" dirty="0" smtClean="0">
                <a:solidFill>
                  <a:schemeClr val="tx1"/>
                </a:solidFill>
              </a:rPr>
              <a:t>Android</a:t>
            </a:r>
            <a:r>
              <a:rPr lang="ru-RU" altLang="ru-RU" sz="1600" dirty="0" smtClean="0">
                <a:solidFill>
                  <a:schemeClr val="tx1"/>
                </a:solidFill>
              </a:rPr>
              <a:t> </a:t>
            </a:r>
            <a:endParaRPr lang="en-US" altLang="ru-RU" sz="1600" dirty="0" smtClean="0">
              <a:solidFill>
                <a:schemeClr val="tx1"/>
              </a:solidFill>
            </a:endParaRPr>
          </a:p>
          <a:p>
            <a:pPr marL="1028700" lvl="1" eaLnBrk="1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defRPr/>
            </a:pPr>
            <a:r>
              <a:rPr lang="en-US" altLang="ru-RU" sz="1600" dirty="0" smtClean="0">
                <a:solidFill>
                  <a:schemeClr val="tx1"/>
                </a:solidFill>
              </a:rPr>
              <a:t>Windows Phone, Windows 8.1 / 10</a:t>
            </a:r>
            <a:endParaRPr lang="ru-RU" altLang="ru-RU" sz="1600" dirty="0" smtClean="0">
              <a:solidFill>
                <a:schemeClr val="tx1"/>
              </a:solidFill>
            </a:endParaRP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SzTx/>
              <a:defRPr/>
            </a:pPr>
            <a:r>
              <a:rPr lang="ru-RU" altLang="ru-RU" sz="1800" dirty="0" smtClean="0">
                <a:solidFill>
                  <a:schemeClr val="tx1"/>
                </a:solidFill>
              </a:rPr>
              <a:t>Доступен мобильный функционал</a:t>
            </a:r>
            <a:endParaRPr lang="en-US" altLang="ru-RU" sz="1800" dirty="0" smtClean="0">
              <a:solidFill>
                <a:schemeClr val="tx1"/>
              </a:solidFill>
            </a:endParaRPr>
          </a:p>
          <a:p>
            <a:pPr marL="1028700" lvl="1" eaLnBrk="1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defRPr/>
            </a:pPr>
            <a:r>
              <a:rPr lang="ru-RU" altLang="ru-RU" sz="1600" dirty="0" smtClean="0">
                <a:solidFill>
                  <a:schemeClr val="tx1"/>
                </a:solidFill>
              </a:rPr>
              <a:t>Видео, фото</a:t>
            </a:r>
          </a:p>
          <a:p>
            <a:pPr marL="1028700" lvl="1" eaLnBrk="1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defRPr/>
            </a:pPr>
            <a:r>
              <a:rPr lang="en-US" altLang="ru-RU" sz="1600" dirty="0" smtClean="0">
                <a:solidFill>
                  <a:schemeClr val="tx1"/>
                </a:solidFill>
              </a:rPr>
              <a:t>GPS</a:t>
            </a:r>
            <a:r>
              <a:rPr lang="ru-RU" altLang="ru-RU" sz="1600" dirty="0" smtClean="0">
                <a:solidFill>
                  <a:schemeClr val="tx1"/>
                </a:solidFill>
              </a:rPr>
              <a:t>, карты</a:t>
            </a:r>
          </a:p>
          <a:p>
            <a:pPr marL="1028700" lvl="1" eaLnBrk="1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defRPr/>
            </a:pPr>
            <a:r>
              <a:rPr lang="ru-RU" altLang="ru-RU" sz="1600" dirty="0" smtClean="0">
                <a:solidFill>
                  <a:schemeClr val="tx1"/>
                </a:solidFill>
              </a:rPr>
              <a:t>Звонки, </a:t>
            </a:r>
            <a:r>
              <a:rPr lang="en-US" altLang="ru-RU" sz="1600" dirty="0" smtClean="0">
                <a:solidFill>
                  <a:schemeClr val="tx1"/>
                </a:solidFill>
              </a:rPr>
              <a:t>SMS</a:t>
            </a:r>
          </a:p>
          <a:p>
            <a:pPr marL="1028700" lvl="1" eaLnBrk="1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defRPr/>
            </a:pPr>
            <a:r>
              <a:rPr lang="ru-RU" altLang="ru-RU" sz="1600" dirty="0" smtClean="0">
                <a:solidFill>
                  <a:schemeClr val="tx1"/>
                </a:solidFill>
              </a:rPr>
              <a:t>Почтовый клиент</a:t>
            </a:r>
            <a:endParaRPr lang="en-US" altLang="ru-RU" sz="1600" dirty="0" smtClean="0">
              <a:solidFill>
                <a:schemeClr val="tx1"/>
              </a:solidFill>
            </a:endParaRPr>
          </a:p>
          <a:p>
            <a:pPr marL="1028700" lvl="1" eaLnBrk="1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defRPr/>
            </a:pPr>
            <a:r>
              <a:rPr lang="en-US" altLang="ru-RU" sz="1600" dirty="0" smtClean="0">
                <a:solidFill>
                  <a:schemeClr val="tx1"/>
                </a:solidFill>
              </a:rPr>
              <a:t>…</a:t>
            </a:r>
            <a:endParaRPr lang="ru-RU" altLang="ru-RU" sz="1600" dirty="0" smtClean="0">
              <a:solidFill>
                <a:schemeClr val="tx1"/>
              </a:solidFill>
            </a:endParaRP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SzTx/>
              <a:defRPr/>
            </a:pPr>
            <a:r>
              <a:rPr lang="ru-RU" altLang="ru-RU" sz="1800" dirty="0" smtClean="0">
                <a:solidFill>
                  <a:schemeClr val="tx1"/>
                </a:solidFill>
              </a:rPr>
              <a:t>Автономное приложение, но:</a:t>
            </a:r>
          </a:p>
          <a:p>
            <a:pPr marL="1028700" lvl="1" eaLnBrk="1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defRPr/>
            </a:pPr>
            <a:r>
              <a:rPr lang="en-US" altLang="ru-RU" sz="1600" dirty="0" smtClean="0">
                <a:solidFill>
                  <a:schemeClr val="tx1"/>
                </a:solidFill>
              </a:rPr>
              <a:t>Web-</a:t>
            </a:r>
            <a:r>
              <a:rPr lang="ru-RU" altLang="ru-RU" sz="1600" dirty="0" smtClean="0">
                <a:solidFill>
                  <a:schemeClr val="tx1"/>
                </a:solidFill>
              </a:rPr>
              <a:t>сервисы</a:t>
            </a:r>
          </a:p>
          <a:p>
            <a:pPr marL="1028700" lvl="1" eaLnBrk="1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defRPr/>
            </a:pPr>
            <a:r>
              <a:rPr lang="en-US" altLang="ru-RU" sz="1600" dirty="0" smtClean="0">
                <a:solidFill>
                  <a:schemeClr val="tx1"/>
                </a:solidFill>
              </a:rPr>
              <a:t>HTTP</a:t>
            </a:r>
            <a:r>
              <a:rPr lang="ru-RU" altLang="ru-RU" sz="1600" dirty="0" smtClean="0">
                <a:solidFill>
                  <a:schemeClr val="tx1"/>
                </a:solidFill>
              </a:rPr>
              <a:t>-сервисы</a:t>
            </a:r>
          </a:p>
          <a:p>
            <a:pPr marL="1028700" lvl="1" eaLnBrk="1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defRPr/>
            </a:pPr>
            <a:r>
              <a:rPr lang="ru-RU" altLang="ru-RU" sz="1600" dirty="0" smtClean="0">
                <a:solidFill>
                  <a:schemeClr val="tx1"/>
                </a:solidFill>
              </a:rPr>
              <a:t>…</a:t>
            </a:r>
            <a:endParaRPr lang="ru-RU" altLang="ru-RU" sz="1800" dirty="0" smtClean="0">
              <a:solidFill>
                <a:schemeClr val="tx1"/>
              </a:solidFill>
            </a:endParaRP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SzTx/>
              <a:defRPr/>
            </a:pPr>
            <a:endParaRPr lang="en-US" altLang="ru-RU" sz="1800" dirty="0" smtClean="0">
              <a:solidFill>
                <a:schemeClr val="tx1"/>
              </a:solidFill>
            </a:endParaRP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SzTx/>
              <a:defRPr/>
            </a:pPr>
            <a:endParaRPr lang="ru-RU" altLang="ru-RU" sz="1600" dirty="0" smtClean="0">
              <a:solidFill>
                <a:schemeClr val="tx1"/>
              </a:solidFill>
            </a:endParaRPr>
          </a:p>
          <a:p>
            <a:pPr marL="1028700" lvl="1" eaLnBrk="1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defRPr/>
            </a:pPr>
            <a:endParaRPr lang="ru-RU" altLang="ru-RU" sz="1600" dirty="0" smtClean="0">
              <a:solidFill>
                <a:schemeClr val="tx1"/>
              </a:solidFill>
            </a:endParaRPr>
          </a:p>
          <a:p>
            <a:pPr marL="1028700" lvl="1" eaLnBrk="1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defRPr/>
            </a:pPr>
            <a:endParaRPr lang="en-US" altLang="ru-RU" sz="1600" dirty="0" smtClean="0">
              <a:solidFill>
                <a:schemeClr val="tx1"/>
              </a:solidFill>
            </a:endParaRPr>
          </a:p>
          <a:p>
            <a:pPr marL="285750" eaLnBrk="1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defRPr/>
            </a:pPr>
            <a:endParaRPr lang="ru-RU" altLang="ru-RU" sz="1800" dirty="0" smtClean="0">
              <a:solidFill>
                <a:schemeClr val="tx1"/>
              </a:solidFill>
            </a:endParaRPr>
          </a:p>
          <a:p>
            <a:pPr marL="285750" eaLnBrk="1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defRPr/>
            </a:pPr>
            <a:endParaRPr lang="ru-RU" altLang="ru-RU" sz="1800" dirty="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SzTx/>
              <a:buFont typeface="Wingdings" pitchFamily="2" charset="2"/>
              <a:buNone/>
              <a:defRPr/>
            </a:pPr>
            <a:endParaRPr lang="ru-RU" altLang="ru-RU" sz="1800" b="1" dirty="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SzTx/>
              <a:buFont typeface="Wingdings" pitchFamily="2" charset="2"/>
              <a:buNone/>
              <a:defRPr/>
            </a:pPr>
            <a:endParaRPr lang="en-US" altLang="ru-RU" sz="1800" b="1" dirty="0" smtClean="0">
              <a:solidFill>
                <a:schemeClr val="tx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053233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/>
              <a:t>Архитектура</a:t>
            </a:r>
            <a:r>
              <a:rPr lang="en-US" altLang="ru-RU" dirty="0"/>
              <a:t> 1C</a:t>
            </a:r>
            <a:r>
              <a:rPr lang="ru-RU" altLang="ru-RU" dirty="0"/>
              <a:t>:Предприятия</a:t>
            </a:r>
            <a:endParaRPr lang="ru-RU" altLang="ru-RU" dirty="0" smtClean="0"/>
          </a:p>
        </p:txBody>
      </p:sp>
      <p:sp>
        <p:nvSpPr>
          <p:cNvPr id="10243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62D6A293-9A3B-4504-87F2-F8CFAE914966}" type="slidenum">
              <a:rPr lang="ru-RU" altLang="ru-RU" sz="1400" smtClean="0">
                <a:solidFill>
                  <a:srgbClr val="5B0917"/>
                </a:solidFill>
              </a:rPr>
              <a:pPr/>
              <a:t>16</a:t>
            </a:fld>
            <a:endParaRPr lang="ru-RU" altLang="ru-RU" sz="1400" smtClean="0">
              <a:solidFill>
                <a:srgbClr val="5B0917"/>
              </a:solidFill>
            </a:endParaRPr>
          </a:p>
        </p:txBody>
      </p:sp>
      <p:sp>
        <p:nvSpPr>
          <p:cNvPr id="10264" name="Line 50"/>
          <p:cNvSpPr>
            <a:spLocks noChangeShapeType="1"/>
          </p:cNvSpPr>
          <p:nvPr/>
        </p:nvSpPr>
        <p:spPr bwMode="auto">
          <a:xfrm>
            <a:off x="827088" y="5516563"/>
            <a:ext cx="6337300" cy="0"/>
          </a:xfrm>
          <a:prstGeom prst="line">
            <a:avLst/>
          </a:prstGeom>
          <a:noFill/>
          <a:ln w="44450">
            <a:solidFill>
              <a:srgbClr val="CC3300">
                <a:alpha val="20000"/>
              </a:srgbClr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0265" name="Line 50"/>
          <p:cNvSpPr>
            <a:spLocks noChangeShapeType="1"/>
          </p:cNvSpPr>
          <p:nvPr/>
        </p:nvSpPr>
        <p:spPr bwMode="auto">
          <a:xfrm>
            <a:off x="884238" y="4124325"/>
            <a:ext cx="6335712" cy="0"/>
          </a:xfrm>
          <a:prstGeom prst="line">
            <a:avLst/>
          </a:prstGeom>
          <a:noFill/>
          <a:ln w="44450">
            <a:solidFill>
              <a:srgbClr val="CC3300">
                <a:alpha val="20000"/>
              </a:srgbClr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ru-RU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901" y="5619586"/>
            <a:ext cx="2295846" cy="962159"/>
          </a:xfrm>
          <a:prstGeom prst="rect">
            <a:avLst/>
          </a:prstGeom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14901" y="4191000"/>
            <a:ext cx="4614160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AutoShape 121"/>
          <p:cNvSpPr>
            <a:spLocks noChangeArrowheads="1"/>
          </p:cNvSpPr>
          <p:nvPr/>
        </p:nvSpPr>
        <p:spPr bwMode="auto">
          <a:xfrm rot="10800000">
            <a:off x="3605213" y="5159375"/>
            <a:ext cx="327025" cy="719138"/>
          </a:xfrm>
          <a:prstGeom prst="upDownArrow">
            <a:avLst>
              <a:gd name="adj1" fmla="val 63111"/>
              <a:gd name="adj2" fmla="val 66012"/>
            </a:avLst>
          </a:prstGeom>
          <a:gradFill rotWithShape="1">
            <a:gsLst>
              <a:gs pos="0">
                <a:srgbClr val="CC0000"/>
              </a:gs>
              <a:gs pos="50000">
                <a:srgbClr val="FF6600"/>
              </a:gs>
              <a:gs pos="100000">
                <a:srgbClr val="CC00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ru-RU" alt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844824"/>
            <a:ext cx="1705213" cy="952633"/>
          </a:xfrm>
          <a:prstGeom prst="rect">
            <a:avLst/>
          </a:prstGeom>
        </p:spPr>
      </p:pic>
      <p:cxnSp>
        <p:nvCxnSpPr>
          <p:cNvPr id="4" name="Прямая со стрелкой 3"/>
          <p:cNvCxnSpPr/>
          <p:nvPr/>
        </p:nvCxnSpPr>
        <p:spPr bwMode="auto">
          <a:xfrm>
            <a:off x="2843808" y="2754327"/>
            <a:ext cx="0" cy="1689085"/>
          </a:xfrm>
          <a:prstGeom prst="straightConnector1">
            <a:avLst/>
          </a:prstGeom>
          <a:solidFill>
            <a:srgbClr val="F9E383">
              <a:alpha val="50000"/>
            </a:srgbClr>
          </a:solidFill>
          <a:ln w="44450" cap="flat" cmpd="sng" algn="ctr">
            <a:solidFill>
              <a:srgbClr val="CC33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2694459" y="3212977"/>
            <a:ext cx="312415" cy="144016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2400" b="1" dirty="0" smtClean="0"/>
              <a:t>~</a:t>
            </a:r>
            <a:endParaRPr lang="ru-RU" sz="2400" b="1" dirty="0" smtClean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824" y="3007553"/>
            <a:ext cx="2229161" cy="933580"/>
          </a:xfrm>
          <a:prstGeom prst="rect">
            <a:avLst/>
          </a:prstGeom>
        </p:spPr>
      </p:pic>
      <p:cxnSp>
        <p:nvCxnSpPr>
          <p:cNvPr id="57" name="Прямая со стрелкой 56"/>
          <p:cNvCxnSpPr/>
          <p:nvPr/>
        </p:nvCxnSpPr>
        <p:spPr bwMode="auto">
          <a:xfrm>
            <a:off x="3480390" y="2754326"/>
            <a:ext cx="0" cy="458651"/>
          </a:xfrm>
          <a:prstGeom prst="straightConnector1">
            <a:avLst/>
          </a:prstGeom>
          <a:solidFill>
            <a:srgbClr val="F9E383">
              <a:alpha val="50000"/>
            </a:srgbClr>
          </a:solidFill>
          <a:ln w="44450" cap="flat" cmpd="sng" algn="ctr">
            <a:solidFill>
              <a:srgbClr val="CC33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0" name="TextBox 59"/>
          <p:cNvSpPr txBox="1"/>
          <p:nvPr/>
        </p:nvSpPr>
        <p:spPr>
          <a:xfrm>
            <a:off x="3313584" y="2812927"/>
            <a:ext cx="312415" cy="144016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2400" b="1" dirty="0" smtClean="0"/>
              <a:t>~</a:t>
            </a:r>
            <a:endParaRPr lang="ru-RU" sz="2400" b="1" dirty="0" smtClean="0"/>
          </a:p>
        </p:txBody>
      </p:sp>
      <p:cxnSp>
        <p:nvCxnSpPr>
          <p:cNvPr id="61" name="Прямая со стрелкой 60"/>
          <p:cNvCxnSpPr/>
          <p:nvPr/>
        </p:nvCxnSpPr>
        <p:spPr bwMode="auto">
          <a:xfrm>
            <a:off x="3481200" y="3895919"/>
            <a:ext cx="0" cy="547493"/>
          </a:xfrm>
          <a:prstGeom prst="straightConnector1">
            <a:avLst/>
          </a:prstGeom>
          <a:solidFill>
            <a:srgbClr val="F9E383">
              <a:alpha val="50000"/>
            </a:srgbClr>
          </a:solidFill>
          <a:ln w="44450" cap="flat" cmpd="sng" algn="ctr">
            <a:solidFill>
              <a:srgbClr val="CC33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2" name="TextBox 61"/>
          <p:cNvSpPr txBox="1"/>
          <p:nvPr/>
        </p:nvSpPr>
        <p:spPr>
          <a:xfrm>
            <a:off x="3312000" y="3965452"/>
            <a:ext cx="312415" cy="144016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2400" b="1" dirty="0" smtClean="0"/>
              <a:t>~</a:t>
            </a:r>
            <a:endParaRPr lang="ru-RU" sz="2400" b="1" dirty="0" smtClean="0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141" y="1840061"/>
            <a:ext cx="1695687" cy="962159"/>
          </a:xfrm>
          <a:prstGeom prst="rect">
            <a:avLst/>
          </a:prstGeom>
        </p:spPr>
      </p:pic>
      <p:cxnSp>
        <p:nvCxnSpPr>
          <p:cNvPr id="35841" name="Соединительная линия уступом 35840"/>
          <p:cNvCxnSpPr>
            <a:endCxn id="17" idx="3"/>
          </p:cNvCxnSpPr>
          <p:nvPr/>
        </p:nvCxnSpPr>
        <p:spPr bwMode="auto">
          <a:xfrm rot="5400000">
            <a:off x="5369365" y="2869641"/>
            <a:ext cx="727323" cy="482081"/>
          </a:xfrm>
          <a:prstGeom prst="bentConnector2">
            <a:avLst/>
          </a:prstGeom>
          <a:solidFill>
            <a:srgbClr val="F9E383">
              <a:alpha val="50000"/>
            </a:srgbClr>
          </a:solidFill>
          <a:ln w="44450" cap="flat" cmpd="sng" algn="ctr">
            <a:solidFill>
              <a:srgbClr val="CC33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6" name="TextBox 75"/>
          <p:cNvSpPr txBox="1"/>
          <p:nvPr/>
        </p:nvSpPr>
        <p:spPr>
          <a:xfrm>
            <a:off x="5827873" y="3057723"/>
            <a:ext cx="312415" cy="144016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2400" b="1" dirty="0" smtClean="0"/>
              <a:t>~</a:t>
            </a:r>
            <a:endParaRPr lang="ru-RU" sz="2400" b="1" dirty="0" smtClean="0"/>
          </a:p>
        </p:txBody>
      </p:sp>
      <p:pic>
        <p:nvPicPr>
          <p:cNvPr id="35846" name="Рисунок 358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88" y="1840061"/>
            <a:ext cx="1695687" cy="952633"/>
          </a:xfrm>
          <a:prstGeom prst="rect">
            <a:avLst/>
          </a:prstGeom>
        </p:spPr>
      </p:pic>
      <p:cxnSp>
        <p:nvCxnSpPr>
          <p:cNvPr id="79" name="Прямая со стрелкой 78"/>
          <p:cNvCxnSpPr/>
          <p:nvPr/>
        </p:nvCxnSpPr>
        <p:spPr bwMode="auto">
          <a:xfrm>
            <a:off x="2339752" y="2754327"/>
            <a:ext cx="0" cy="1689085"/>
          </a:xfrm>
          <a:prstGeom prst="straightConnector1">
            <a:avLst/>
          </a:prstGeom>
          <a:solidFill>
            <a:srgbClr val="F9E383">
              <a:alpha val="50000"/>
            </a:srgbClr>
          </a:solidFill>
          <a:ln w="44450" cap="flat" cmpd="sng" algn="ctr">
            <a:solidFill>
              <a:srgbClr val="CC33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2319338"/>
            <a:ext cx="22479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2755416" y="1223962"/>
            <a:ext cx="4889685" cy="5445398"/>
          </a:xfrm>
          <a:prstGeom prst="rect">
            <a:avLst/>
          </a:prstGeom>
          <a:solidFill>
            <a:srgbClr val="F9E38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SzTx/>
              <a:buFont typeface="Wingdings" pitchFamily="2" charset="2"/>
              <a:buNone/>
              <a:defRPr/>
            </a:pPr>
            <a:r>
              <a:rPr lang="ru-RU" altLang="ru-RU" sz="1800" b="1" dirty="0" smtClean="0">
                <a:solidFill>
                  <a:schemeClr val="tx2"/>
                </a:solidFill>
              </a:rPr>
              <a:t>Мобильное приложение 1С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SzTx/>
              <a:defRPr/>
            </a:pPr>
            <a:r>
              <a:rPr lang="ru-RU" altLang="ru-RU" sz="1800" dirty="0" smtClean="0">
                <a:solidFill>
                  <a:schemeClr val="tx1"/>
                </a:solidFill>
              </a:rPr>
              <a:t>Создается в среде разработки 1С (Конфигураторе) 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SzTx/>
              <a:defRPr/>
            </a:pPr>
            <a:r>
              <a:rPr lang="en-US" altLang="ru-RU" sz="1800" dirty="0" smtClean="0">
                <a:solidFill>
                  <a:schemeClr val="tx1"/>
                </a:solidFill>
              </a:rPr>
              <a:t>OS:</a:t>
            </a:r>
          </a:p>
          <a:p>
            <a:pPr marL="1028700" lvl="1" eaLnBrk="1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defRPr/>
            </a:pPr>
            <a:r>
              <a:rPr lang="en-US" altLang="ru-RU" sz="1600" dirty="0" smtClean="0">
                <a:solidFill>
                  <a:schemeClr val="tx1"/>
                </a:solidFill>
              </a:rPr>
              <a:t>iOS (iPad, iPhone) </a:t>
            </a:r>
          </a:p>
          <a:p>
            <a:pPr marL="1028700" lvl="1" eaLnBrk="1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defRPr/>
            </a:pPr>
            <a:r>
              <a:rPr lang="en-US" altLang="ru-RU" sz="1600" dirty="0" smtClean="0">
                <a:solidFill>
                  <a:schemeClr val="tx1"/>
                </a:solidFill>
              </a:rPr>
              <a:t>Android</a:t>
            </a:r>
            <a:r>
              <a:rPr lang="ru-RU" altLang="ru-RU" sz="1600" dirty="0" smtClean="0">
                <a:solidFill>
                  <a:schemeClr val="tx1"/>
                </a:solidFill>
              </a:rPr>
              <a:t> </a:t>
            </a:r>
            <a:endParaRPr lang="en-US" altLang="ru-RU" sz="1600" dirty="0" smtClean="0">
              <a:solidFill>
                <a:schemeClr val="tx1"/>
              </a:solidFill>
            </a:endParaRPr>
          </a:p>
          <a:p>
            <a:pPr marL="1028700" lvl="1" eaLnBrk="1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defRPr/>
            </a:pPr>
            <a:r>
              <a:rPr lang="en-US" altLang="ru-RU" sz="1600" dirty="0" smtClean="0">
                <a:solidFill>
                  <a:schemeClr val="tx1"/>
                </a:solidFill>
              </a:rPr>
              <a:t>Windows Phone, Windows 8.1 / 10</a:t>
            </a:r>
            <a:endParaRPr lang="ru-RU" altLang="ru-RU" sz="1600" dirty="0" smtClean="0">
              <a:solidFill>
                <a:schemeClr val="tx1"/>
              </a:solidFill>
            </a:endParaRP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SzTx/>
              <a:defRPr/>
            </a:pPr>
            <a:r>
              <a:rPr lang="ru-RU" altLang="ru-RU" sz="1800" dirty="0" smtClean="0">
                <a:solidFill>
                  <a:schemeClr val="tx1"/>
                </a:solidFill>
              </a:rPr>
              <a:t>Доступен мобильный функционал</a:t>
            </a:r>
            <a:endParaRPr lang="en-US" altLang="ru-RU" sz="1800" dirty="0" smtClean="0">
              <a:solidFill>
                <a:schemeClr val="tx1"/>
              </a:solidFill>
            </a:endParaRPr>
          </a:p>
          <a:p>
            <a:pPr marL="1028700" lvl="1" eaLnBrk="1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defRPr/>
            </a:pPr>
            <a:r>
              <a:rPr lang="ru-RU" altLang="ru-RU" sz="1600" dirty="0" smtClean="0">
                <a:solidFill>
                  <a:schemeClr val="tx1"/>
                </a:solidFill>
              </a:rPr>
              <a:t>Видео, фото</a:t>
            </a:r>
          </a:p>
          <a:p>
            <a:pPr marL="1028700" lvl="1" eaLnBrk="1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defRPr/>
            </a:pPr>
            <a:r>
              <a:rPr lang="en-US" altLang="ru-RU" sz="1600" dirty="0" smtClean="0">
                <a:solidFill>
                  <a:schemeClr val="tx1"/>
                </a:solidFill>
              </a:rPr>
              <a:t>GPS</a:t>
            </a:r>
            <a:r>
              <a:rPr lang="ru-RU" altLang="ru-RU" sz="1600" dirty="0" smtClean="0">
                <a:solidFill>
                  <a:schemeClr val="tx1"/>
                </a:solidFill>
              </a:rPr>
              <a:t>, карты</a:t>
            </a:r>
          </a:p>
          <a:p>
            <a:pPr marL="1028700" lvl="1" eaLnBrk="1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defRPr/>
            </a:pPr>
            <a:r>
              <a:rPr lang="ru-RU" altLang="ru-RU" sz="1600" dirty="0" smtClean="0">
                <a:solidFill>
                  <a:schemeClr val="tx1"/>
                </a:solidFill>
              </a:rPr>
              <a:t>Звонки, </a:t>
            </a:r>
            <a:r>
              <a:rPr lang="en-US" altLang="ru-RU" sz="1600" dirty="0" smtClean="0">
                <a:solidFill>
                  <a:schemeClr val="tx1"/>
                </a:solidFill>
              </a:rPr>
              <a:t>SMS</a:t>
            </a:r>
          </a:p>
          <a:p>
            <a:pPr marL="1028700" lvl="1" eaLnBrk="1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defRPr/>
            </a:pPr>
            <a:r>
              <a:rPr lang="ru-RU" altLang="ru-RU" sz="1600" dirty="0" smtClean="0">
                <a:solidFill>
                  <a:schemeClr val="tx1"/>
                </a:solidFill>
              </a:rPr>
              <a:t>Почтовый клиент</a:t>
            </a:r>
            <a:endParaRPr lang="en-US" altLang="ru-RU" sz="1600" dirty="0" smtClean="0">
              <a:solidFill>
                <a:schemeClr val="tx1"/>
              </a:solidFill>
            </a:endParaRPr>
          </a:p>
          <a:p>
            <a:pPr marL="1028700" lvl="1" eaLnBrk="1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defRPr/>
            </a:pPr>
            <a:r>
              <a:rPr lang="en-US" altLang="ru-RU" sz="1600" dirty="0" smtClean="0">
                <a:solidFill>
                  <a:schemeClr val="tx1"/>
                </a:solidFill>
              </a:rPr>
              <a:t>…</a:t>
            </a:r>
            <a:endParaRPr lang="ru-RU" altLang="ru-RU" sz="1600" dirty="0" smtClean="0">
              <a:solidFill>
                <a:schemeClr val="tx1"/>
              </a:solidFill>
            </a:endParaRP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SzTx/>
              <a:defRPr/>
            </a:pPr>
            <a:r>
              <a:rPr lang="ru-RU" altLang="ru-RU" sz="1800" dirty="0" smtClean="0">
                <a:solidFill>
                  <a:schemeClr val="tx1"/>
                </a:solidFill>
              </a:rPr>
              <a:t>Автономное приложение, но:</a:t>
            </a:r>
          </a:p>
          <a:p>
            <a:pPr marL="1028700" lvl="1" eaLnBrk="1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defRPr/>
            </a:pPr>
            <a:r>
              <a:rPr lang="en-US" altLang="ru-RU" sz="1600" dirty="0" smtClean="0">
                <a:solidFill>
                  <a:schemeClr val="tx1"/>
                </a:solidFill>
              </a:rPr>
              <a:t>Web-</a:t>
            </a:r>
            <a:r>
              <a:rPr lang="ru-RU" altLang="ru-RU" sz="1600" dirty="0" smtClean="0">
                <a:solidFill>
                  <a:schemeClr val="tx1"/>
                </a:solidFill>
              </a:rPr>
              <a:t>сервисы</a:t>
            </a:r>
          </a:p>
          <a:p>
            <a:pPr marL="1028700" lvl="1" eaLnBrk="1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defRPr/>
            </a:pPr>
            <a:r>
              <a:rPr lang="en-US" altLang="ru-RU" sz="1600" dirty="0" smtClean="0">
                <a:solidFill>
                  <a:schemeClr val="tx1"/>
                </a:solidFill>
              </a:rPr>
              <a:t>HTTP</a:t>
            </a:r>
            <a:r>
              <a:rPr lang="ru-RU" altLang="ru-RU" sz="1600" dirty="0" smtClean="0">
                <a:solidFill>
                  <a:schemeClr val="tx1"/>
                </a:solidFill>
              </a:rPr>
              <a:t>-сервисы</a:t>
            </a:r>
          </a:p>
          <a:p>
            <a:pPr marL="1028700" lvl="1" eaLnBrk="1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defRPr/>
            </a:pPr>
            <a:r>
              <a:rPr lang="ru-RU" altLang="ru-RU" sz="1600" dirty="0" smtClean="0">
                <a:solidFill>
                  <a:schemeClr val="tx1"/>
                </a:solidFill>
              </a:rPr>
              <a:t>…</a:t>
            </a:r>
            <a:endParaRPr lang="ru-RU" altLang="ru-RU" sz="1800" dirty="0" smtClean="0">
              <a:solidFill>
                <a:schemeClr val="tx1"/>
              </a:solidFill>
            </a:endParaRP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SzTx/>
              <a:defRPr/>
            </a:pPr>
            <a:endParaRPr lang="en-US" altLang="ru-RU" sz="1800" dirty="0" smtClean="0">
              <a:solidFill>
                <a:schemeClr val="tx1"/>
              </a:solidFill>
            </a:endParaRP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SzTx/>
              <a:defRPr/>
            </a:pPr>
            <a:endParaRPr lang="ru-RU" altLang="ru-RU" sz="1600" dirty="0" smtClean="0">
              <a:solidFill>
                <a:schemeClr val="tx1"/>
              </a:solidFill>
            </a:endParaRPr>
          </a:p>
          <a:p>
            <a:pPr marL="1028700" lvl="1" eaLnBrk="1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defRPr/>
            </a:pPr>
            <a:endParaRPr lang="ru-RU" altLang="ru-RU" sz="1600" dirty="0" smtClean="0">
              <a:solidFill>
                <a:schemeClr val="tx1"/>
              </a:solidFill>
            </a:endParaRPr>
          </a:p>
          <a:p>
            <a:pPr marL="1028700" lvl="1" eaLnBrk="1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defRPr/>
            </a:pPr>
            <a:endParaRPr lang="en-US" altLang="ru-RU" sz="1600" dirty="0" smtClean="0">
              <a:solidFill>
                <a:schemeClr val="tx1"/>
              </a:solidFill>
            </a:endParaRPr>
          </a:p>
          <a:p>
            <a:pPr marL="285750" eaLnBrk="1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defRPr/>
            </a:pPr>
            <a:endParaRPr lang="ru-RU" altLang="ru-RU" sz="1800" dirty="0" smtClean="0">
              <a:solidFill>
                <a:schemeClr val="tx1"/>
              </a:solidFill>
            </a:endParaRPr>
          </a:p>
          <a:p>
            <a:pPr marL="285750" eaLnBrk="1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defRPr/>
            </a:pPr>
            <a:endParaRPr lang="ru-RU" altLang="ru-RU" sz="1800" dirty="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SzTx/>
              <a:buFont typeface="Wingdings" pitchFamily="2" charset="2"/>
              <a:buNone/>
              <a:defRPr/>
            </a:pPr>
            <a:endParaRPr lang="ru-RU" altLang="ru-RU" sz="1800" b="1" dirty="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SzTx/>
              <a:buFont typeface="Wingdings" pitchFamily="2" charset="2"/>
              <a:buNone/>
              <a:defRPr/>
            </a:pPr>
            <a:endParaRPr lang="en-US" altLang="ru-RU" sz="1800" b="1" dirty="0" smtClean="0">
              <a:solidFill>
                <a:schemeClr val="tx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629466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/>
              <a:t>Архитектура</a:t>
            </a:r>
            <a:r>
              <a:rPr lang="en-US" altLang="ru-RU" dirty="0"/>
              <a:t> 1C</a:t>
            </a:r>
            <a:r>
              <a:rPr lang="ru-RU" altLang="ru-RU" dirty="0"/>
              <a:t>:Предприятия</a:t>
            </a:r>
            <a:endParaRPr lang="ru-RU" altLang="ru-RU" dirty="0" smtClean="0"/>
          </a:p>
        </p:txBody>
      </p:sp>
      <p:sp>
        <p:nvSpPr>
          <p:cNvPr id="10243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62D6A293-9A3B-4504-87F2-F8CFAE914966}" type="slidenum">
              <a:rPr lang="ru-RU" altLang="ru-RU" sz="1400" smtClean="0">
                <a:solidFill>
                  <a:srgbClr val="5B0917"/>
                </a:solidFill>
              </a:rPr>
              <a:pPr/>
              <a:t>17</a:t>
            </a:fld>
            <a:endParaRPr lang="ru-RU" altLang="ru-RU" sz="1400" smtClean="0">
              <a:solidFill>
                <a:srgbClr val="5B0917"/>
              </a:solidFill>
            </a:endParaRPr>
          </a:p>
        </p:txBody>
      </p:sp>
      <p:sp>
        <p:nvSpPr>
          <p:cNvPr id="10264" name="Line 50"/>
          <p:cNvSpPr>
            <a:spLocks noChangeShapeType="1"/>
          </p:cNvSpPr>
          <p:nvPr/>
        </p:nvSpPr>
        <p:spPr bwMode="auto">
          <a:xfrm>
            <a:off x="827088" y="5516563"/>
            <a:ext cx="6337300" cy="0"/>
          </a:xfrm>
          <a:prstGeom prst="line">
            <a:avLst/>
          </a:prstGeom>
          <a:noFill/>
          <a:ln w="44450">
            <a:solidFill>
              <a:srgbClr val="CC3300">
                <a:alpha val="20000"/>
              </a:srgbClr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0265" name="Line 50"/>
          <p:cNvSpPr>
            <a:spLocks noChangeShapeType="1"/>
          </p:cNvSpPr>
          <p:nvPr/>
        </p:nvSpPr>
        <p:spPr bwMode="auto">
          <a:xfrm>
            <a:off x="884238" y="4124325"/>
            <a:ext cx="6335712" cy="0"/>
          </a:xfrm>
          <a:prstGeom prst="line">
            <a:avLst/>
          </a:prstGeom>
          <a:noFill/>
          <a:ln w="44450">
            <a:solidFill>
              <a:srgbClr val="CC3300">
                <a:alpha val="20000"/>
              </a:srgbClr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ru-RU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901" y="5636432"/>
            <a:ext cx="2295846" cy="9284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14901" y="4191000"/>
            <a:ext cx="4614160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AutoShape 121"/>
          <p:cNvSpPr>
            <a:spLocks noChangeArrowheads="1"/>
          </p:cNvSpPr>
          <p:nvPr/>
        </p:nvSpPr>
        <p:spPr bwMode="auto">
          <a:xfrm rot="10800000">
            <a:off x="3605213" y="5159375"/>
            <a:ext cx="327025" cy="719138"/>
          </a:xfrm>
          <a:prstGeom prst="upDownArrow">
            <a:avLst>
              <a:gd name="adj1" fmla="val 63111"/>
              <a:gd name="adj2" fmla="val 66012"/>
            </a:avLst>
          </a:prstGeom>
          <a:gradFill rotWithShape="1">
            <a:gsLst>
              <a:gs pos="0">
                <a:srgbClr val="CC0000"/>
              </a:gs>
              <a:gs pos="50000">
                <a:srgbClr val="FF6600"/>
              </a:gs>
              <a:gs pos="100000">
                <a:srgbClr val="CC00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ru-RU" alt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844824"/>
            <a:ext cx="1705213" cy="952633"/>
          </a:xfrm>
          <a:prstGeom prst="rect">
            <a:avLst/>
          </a:prstGeom>
        </p:spPr>
      </p:pic>
      <p:cxnSp>
        <p:nvCxnSpPr>
          <p:cNvPr id="4" name="Прямая со стрелкой 3"/>
          <p:cNvCxnSpPr/>
          <p:nvPr/>
        </p:nvCxnSpPr>
        <p:spPr bwMode="auto">
          <a:xfrm>
            <a:off x="2843808" y="2754327"/>
            <a:ext cx="0" cy="1689085"/>
          </a:xfrm>
          <a:prstGeom prst="straightConnector1">
            <a:avLst/>
          </a:prstGeom>
          <a:solidFill>
            <a:srgbClr val="F9E383">
              <a:alpha val="50000"/>
            </a:srgbClr>
          </a:solidFill>
          <a:ln w="44450" cap="flat" cmpd="sng" algn="ctr">
            <a:solidFill>
              <a:srgbClr val="CC33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2694459" y="3212977"/>
            <a:ext cx="312415" cy="144016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2400" b="1" dirty="0" smtClean="0"/>
              <a:t>~</a:t>
            </a:r>
            <a:endParaRPr lang="ru-RU" sz="2400" b="1" dirty="0" smtClean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824" y="3007553"/>
            <a:ext cx="2229161" cy="933580"/>
          </a:xfrm>
          <a:prstGeom prst="rect">
            <a:avLst/>
          </a:prstGeom>
        </p:spPr>
      </p:pic>
      <p:cxnSp>
        <p:nvCxnSpPr>
          <p:cNvPr id="57" name="Прямая со стрелкой 56"/>
          <p:cNvCxnSpPr/>
          <p:nvPr/>
        </p:nvCxnSpPr>
        <p:spPr bwMode="auto">
          <a:xfrm>
            <a:off x="3480390" y="2754326"/>
            <a:ext cx="0" cy="458651"/>
          </a:xfrm>
          <a:prstGeom prst="straightConnector1">
            <a:avLst/>
          </a:prstGeom>
          <a:solidFill>
            <a:srgbClr val="F9E383">
              <a:alpha val="50000"/>
            </a:srgbClr>
          </a:solidFill>
          <a:ln w="44450" cap="flat" cmpd="sng" algn="ctr">
            <a:solidFill>
              <a:srgbClr val="CC33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0" name="TextBox 59"/>
          <p:cNvSpPr txBox="1"/>
          <p:nvPr/>
        </p:nvSpPr>
        <p:spPr>
          <a:xfrm>
            <a:off x="3313584" y="2812927"/>
            <a:ext cx="312415" cy="144016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2400" b="1" dirty="0" smtClean="0"/>
              <a:t>~</a:t>
            </a:r>
            <a:endParaRPr lang="ru-RU" sz="2400" b="1" dirty="0" smtClean="0"/>
          </a:p>
        </p:txBody>
      </p:sp>
      <p:cxnSp>
        <p:nvCxnSpPr>
          <p:cNvPr id="61" name="Прямая со стрелкой 60"/>
          <p:cNvCxnSpPr/>
          <p:nvPr/>
        </p:nvCxnSpPr>
        <p:spPr bwMode="auto">
          <a:xfrm>
            <a:off x="3481200" y="3895919"/>
            <a:ext cx="0" cy="547493"/>
          </a:xfrm>
          <a:prstGeom prst="straightConnector1">
            <a:avLst/>
          </a:prstGeom>
          <a:solidFill>
            <a:srgbClr val="F9E383">
              <a:alpha val="50000"/>
            </a:srgbClr>
          </a:solidFill>
          <a:ln w="44450" cap="flat" cmpd="sng" algn="ctr">
            <a:solidFill>
              <a:srgbClr val="CC33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2" name="TextBox 61"/>
          <p:cNvSpPr txBox="1"/>
          <p:nvPr/>
        </p:nvSpPr>
        <p:spPr>
          <a:xfrm>
            <a:off x="3312000" y="3965452"/>
            <a:ext cx="312415" cy="144016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2400" b="1" dirty="0" smtClean="0"/>
              <a:t>~</a:t>
            </a:r>
            <a:endParaRPr lang="ru-RU" sz="2400" b="1" dirty="0" smtClean="0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141" y="1840061"/>
            <a:ext cx="1695687" cy="962159"/>
          </a:xfrm>
          <a:prstGeom prst="rect">
            <a:avLst/>
          </a:prstGeom>
        </p:spPr>
      </p:pic>
      <p:cxnSp>
        <p:nvCxnSpPr>
          <p:cNvPr id="35841" name="Соединительная линия уступом 35840"/>
          <p:cNvCxnSpPr>
            <a:endCxn id="17" idx="3"/>
          </p:cNvCxnSpPr>
          <p:nvPr/>
        </p:nvCxnSpPr>
        <p:spPr bwMode="auto">
          <a:xfrm rot="5400000">
            <a:off x="5369365" y="2869641"/>
            <a:ext cx="727323" cy="482081"/>
          </a:xfrm>
          <a:prstGeom prst="bentConnector2">
            <a:avLst/>
          </a:prstGeom>
          <a:solidFill>
            <a:srgbClr val="F9E383">
              <a:alpha val="50000"/>
            </a:srgbClr>
          </a:solidFill>
          <a:ln w="44450" cap="flat" cmpd="sng" algn="ctr">
            <a:solidFill>
              <a:srgbClr val="CC33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6" name="TextBox 75"/>
          <p:cNvSpPr txBox="1"/>
          <p:nvPr/>
        </p:nvSpPr>
        <p:spPr>
          <a:xfrm>
            <a:off x="5827873" y="3057723"/>
            <a:ext cx="312415" cy="144016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2400" b="1" dirty="0" smtClean="0"/>
              <a:t>~</a:t>
            </a:r>
            <a:endParaRPr lang="ru-RU" sz="2400" b="1" dirty="0" smtClean="0"/>
          </a:p>
        </p:txBody>
      </p:sp>
      <p:pic>
        <p:nvPicPr>
          <p:cNvPr id="35846" name="Рисунок 358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88" y="1840061"/>
            <a:ext cx="1695687" cy="952633"/>
          </a:xfrm>
          <a:prstGeom prst="rect">
            <a:avLst/>
          </a:prstGeom>
        </p:spPr>
      </p:pic>
      <p:cxnSp>
        <p:nvCxnSpPr>
          <p:cNvPr id="79" name="Прямая со стрелкой 78"/>
          <p:cNvCxnSpPr/>
          <p:nvPr/>
        </p:nvCxnSpPr>
        <p:spPr bwMode="auto">
          <a:xfrm>
            <a:off x="2339752" y="2754327"/>
            <a:ext cx="0" cy="1689085"/>
          </a:xfrm>
          <a:prstGeom prst="straightConnector1">
            <a:avLst/>
          </a:prstGeom>
          <a:solidFill>
            <a:srgbClr val="F9E383">
              <a:alpha val="50000"/>
            </a:srgbClr>
          </a:solidFill>
          <a:ln w="44450" cap="flat" cmpd="sng" algn="ctr">
            <a:solidFill>
              <a:srgbClr val="CC33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2319338"/>
            <a:ext cx="22479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Прямая со стрелкой 23"/>
          <p:cNvCxnSpPr/>
          <p:nvPr/>
        </p:nvCxnSpPr>
        <p:spPr bwMode="auto">
          <a:xfrm flipH="1">
            <a:off x="5491987" y="3717032"/>
            <a:ext cx="1312261" cy="0"/>
          </a:xfrm>
          <a:prstGeom prst="straightConnector1">
            <a:avLst/>
          </a:prstGeom>
          <a:solidFill>
            <a:srgbClr val="F9E383">
              <a:alpha val="50000"/>
            </a:srgbClr>
          </a:solidFill>
          <a:ln w="44450" cap="flat" cmpd="sng" algn="ctr">
            <a:solidFill>
              <a:srgbClr val="CC3300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41751192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23"/>
                                        </p:tgtEl>
                                      </p:cBhvr>
                                      <p:by x="33000" y="33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44444E-6 L 0.60417 -0.1680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08" y="-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/>
              <a:t>Архитектура</a:t>
            </a:r>
            <a:r>
              <a:rPr lang="en-US" altLang="ru-RU" dirty="0"/>
              <a:t> 1C</a:t>
            </a:r>
            <a:r>
              <a:rPr lang="ru-RU" altLang="ru-RU" dirty="0"/>
              <a:t>:Предприятия</a:t>
            </a:r>
            <a:endParaRPr lang="ru-RU" altLang="ru-RU" dirty="0" smtClean="0"/>
          </a:p>
        </p:txBody>
      </p:sp>
      <p:sp>
        <p:nvSpPr>
          <p:cNvPr id="10243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62D6A293-9A3B-4504-87F2-F8CFAE914966}" type="slidenum">
              <a:rPr lang="ru-RU" altLang="ru-RU" sz="1400" smtClean="0">
                <a:solidFill>
                  <a:srgbClr val="5B0917"/>
                </a:solidFill>
              </a:rPr>
              <a:pPr/>
              <a:t>18</a:t>
            </a:fld>
            <a:endParaRPr lang="ru-RU" altLang="ru-RU" sz="1400" smtClean="0">
              <a:solidFill>
                <a:srgbClr val="5B0917"/>
              </a:solidFill>
            </a:endParaRPr>
          </a:p>
        </p:txBody>
      </p:sp>
      <p:sp>
        <p:nvSpPr>
          <p:cNvPr id="10264" name="Line 50"/>
          <p:cNvSpPr>
            <a:spLocks noChangeShapeType="1"/>
          </p:cNvSpPr>
          <p:nvPr/>
        </p:nvSpPr>
        <p:spPr bwMode="auto">
          <a:xfrm>
            <a:off x="827088" y="5516563"/>
            <a:ext cx="6337300" cy="0"/>
          </a:xfrm>
          <a:prstGeom prst="line">
            <a:avLst/>
          </a:prstGeom>
          <a:noFill/>
          <a:ln w="44450">
            <a:solidFill>
              <a:srgbClr val="CC3300">
                <a:alpha val="20000"/>
              </a:srgbClr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0265" name="Line 50"/>
          <p:cNvSpPr>
            <a:spLocks noChangeShapeType="1"/>
          </p:cNvSpPr>
          <p:nvPr/>
        </p:nvSpPr>
        <p:spPr bwMode="auto">
          <a:xfrm>
            <a:off x="884238" y="4124325"/>
            <a:ext cx="6335712" cy="0"/>
          </a:xfrm>
          <a:prstGeom prst="line">
            <a:avLst/>
          </a:prstGeom>
          <a:noFill/>
          <a:ln w="44450">
            <a:solidFill>
              <a:srgbClr val="CC3300">
                <a:alpha val="20000"/>
              </a:srgbClr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ru-RU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901" y="5636432"/>
            <a:ext cx="2295846" cy="9284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14901" y="4191000"/>
            <a:ext cx="4614160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AutoShape 121"/>
          <p:cNvSpPr>
            <a:spLocks noChangeArrowheads="1"/>
          </p:cNvSpPr>
          <p:nvPr/>
        </p:nvSpPr>
        <p:spPr bwMode="auto">
          <a:xfrm rot="10800000">
            <a:off x="3605213" y="5159375"/>
            <a:ext cx="327025" cy="719138"/>
          </a:xfrm>
          <a:prstGeom prst="upDownArrow">
            <a:avLst>
              <a:gd name="adj1" fmla="val 63111"/>
              <a:gd name="adj2" fmla="val 66012"/>
            </a:avLst>
          </a:prstGeom>
          <a:gradFill rotWithShape="1">
            <a:gsLst>
              <a:gs pos="0">
                <a:srgbClr val="CC0000"/>
              </a:gs>
              <a:gs pos="50000">
                <a:srgbClr val="FF6600"/>
              </a:gs>
              <a:gs pos="100000">
                <a:srgbClr val="CC00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ru-RU" alt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844824"/>
            <a:ext cx="1705213" cy="952633"/>
          </a:xfrm>
          <a:prstGeom prst="rect">
            <a:avLst/>
          </a:prstGeom>
        </p:spPr>
      </p:pic>
      <p:cxnSp>
        <p:nvCxnSpPr>
          <p:cNvPr id="4" name="Прямая со стрелкой 3"/>
          <p:cNvCxnSpPr/>
          <p:nvPr/>
        </p:nvCxnSpPr>
        <p:spPr bwMode="auto">
          <a:xfrm>
            <a:off x="2843808" y="2754327"/>
            <a:ext cx="0" cy="1689085"/>
          </a:xfrm>
          <a:prstGeom prst="straightConnector1">
            <a:avLst/>
          </a:prstGeom>
          <a:solidFill>
            <a:srgbClr val="F9E383">
              <a:alpha val="50000"/>
            </a:srgbClr>
          </a:solidFill>
          <a:ln w="44450" cap="flat" cmpd="sng" algn="ctr">
            <a:solidFill>
              <a:srgbClr val="CC33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2694459" y="3212977"/>
            <a:ext cx="312415" cy="144016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2400" b="1" dirty="0" smtClean="0"/>
              <a:t>~</a:t>
            </a:r>
            <a:endParaRPr lang="ru-RU" sz="2400" b="1" dirty="0" smtClean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824" y="3007553"/>
            <a:ext cx="2229161" cy="933580"/>
          </a:xfrm>
          <a:prstGeom prst="rect">
            <a:avLst/>
          </a:prstGeom>
        </p:spPr>
      </p:pic>
      <p:cxnSp>
        <p:nvCxnSpPr>
          <p:cNvPr id="57" name="Прямая со стрелкой 56"/>
          <p:cNvCxnSpPr/>
          <p:nvPr/>
        </p:nvCxnSpPr>
        <p:spPr bwMode="auto">
          <a:xfrm>
            <a:off x="3480390" y="2754326"/>
            <a:ext cx="0" cy="458651"/>
          </a:xfrm>
          <a:prstGeom prst="straightConnector1">
            <a:avLst/>
          </a:prstGeom>
          <a:solidFill>
            <a:srgbClr val="F9E383">
              <a:alpha val="50000"/>
            </a:srgbClr>
          </a:solidFill>
          <a:ln w="44450" cap="flat" cmpd="sng" algn="ctr">
            <a:solidFill>
              <a:srgbClr val="CC33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0" name="TextBox 59"/>
          <p:cNvSpPr txBox="1"/>
          <p:nvPr/>
        </p:nvSpPr>
        <p:spPr>
          <a:xfrm>
            <a:off x="3313584" y="2812927"/>
            <a:ext cx="312415" cy="144016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2400" b="1" dirty="0" smtClean="0"/>
              <a:t>~</a:t>
            </a:r>
            <a:endParaRPr lang="ru-RU" sz="2400" b="1" dirty="0" smtClean="0"/>
          </a:p>
        </p:txBody>
      </p:sp>
      <p:cxnSp>
        <p:nvCxnSpPr>
          <p:cNvPr id="61" name="Прямая со стрелкой 60"/>
          <p:cNvCxnSpPr/>
          <p:nvPr/>
        </p:nvCxnSpPr>
        <p:spPr bwMode="auto">
          <a:xfrm>
            <a:off x="3481200" y="3895919"/>
            <a:ext cx="0" cy="547493"/>
          </a:xfrm>
          <a:prstGeom prst="straightConnector1">
            <a:avLst/>
          </a:prstGeom>
          <a:solidFill>
            <a:srgbClr val="F9E383">
              <a:alpha val="50000"/>
            </a:srgbClr>
          </a:solidFill>
          <a:ln w="44450" cap="flat" cmpd="sng" algn="ctr">
            <a:solidFill>
              <a:srgbClr val="CC33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2" name="TextBox 61"/>
          <p:cNvSpPr txBox="1"/>
          <p:nvPr/>
        </p:nvSpPr>
        <p:spPr>
          <a:xfrm>
            <a:off x="3312000" y="3965452"/>
            <a:ext cx="312415" cy="144016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2400" b="1" dirty="0" smtClean="0"/>
              <a:t>~</a:t>
            </a:r>
            <a:endParaRPr lang="ru-RU" sz="2400" b="1" dirty="0" smtClean="0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141" y="1840061"/>
            <a:ext cx="1695687" cy="962159"/>
          </a:xfrm>
          <a:prstGeom prst="rect">
            <a:avLst/>
          </a:prstGeom>
        </p:spPr>
      </p:pic>
      <p:cxnSp>
        <p:nvCxnSpPr>
          <p:cNvPr id="35841" name="Соединительная линия уступом 35840"/>
          <p:cNvCxnSpPr>
            <a:endCxn id="17" idx="3"/>
          </p:cNvCxnSpPr>
          <p:nvPr/>
        </p:nvCxnSpPr>
        <p:spPr bwMode="auto">
          <a:xfrm rot="5400000">
            <a:off x="5369365" y="2869641"/>
            <a:ext cx="727323" cy="482081"/>
          </a:xfrm>
          <a:prstGeom prst="bentConnector2">
            <a:avLst/>
          </a:prstGeom>
          <a:solidFill>
            <a:srgbClr val="F9E383">
              <a:alpha val="50000"/>
            </a:srgbClr>
          </a:solidFill>
          <a:ln w="44450" cap="flat" cmpd="sng" algn="ctr">
            <a:solidFill>
              <a:srgbClr val="CC33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6" name="TextBox 75"/>
          <p:cNvSpPr txBox="1"/>
          <p:nvPr/>
        </p:nvSpPr>
        <p:spPr>
          <a:xfrm>
            <a:off x="5827873" y="3057723"/>
            <a:ext cx="312415" cy="144016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2400" b="1" dirty="0" smtClean="0"/>
              <a:t>~</a:t>
            </a:r>
            <a:endParaRPr lang="ru-RU" sz="2400" b="1" dirty="0" smtClean="0"/>
          </a:p>
        </p:txBody>
      </p:sp>
      <p:pic>
        <p:nvPicPr>
          <p:cNvPr id="35846" name="Рисунок 358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88" y="1840061"/>
            <a:ext cx="1695687" cy="952633"/>
          </a:xfrm>
          <a:prstGeom prst="rect">
            <a:avLst/>
          </a:prstGeom>
        </p:spPr>
      </p:pic>
      <p:cxnSp>
        <p:nvCxnSpPr>
          <p:cNvPr id="79" name="Прямая со стрелкой 78"/>
          <p:cNvCxnSpPr/>
          <p:nvPr/>
        </p:nvCxnSpPr>
        <p:spPr bwMode="auto">
          <a:xfrm>
            <a:off x="2339752" y="2754327"/>
            <a:ext cx="0" cy="1689085"/>
          </a:xfrm>
          <a:prstGeom prst="straightConnector1">
            <a:avLst/>
          </a:prstGeom>
          <a:solidFill>
            <a:srgbClr val="F9E383">
              <a:alpha val="50000"/>
            </a:srgbClr>
          </a:solidFill>
          <a:ln w="44450" cap="flat" cmpd="sng" algn="ctr">
            <a:solidFill>
              <a:srgbClr val="CC33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325" y="2687638"/>
            <a:ext cx="741363" cy="149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Прямая со стрелкой 22"/>
          <p:cNvCxnSpPr/>
          <p:nvPr/>
        </p:nvCxnSpPr>
        <p:spPr bwMode="auto">
          <a:xfrm flipH="1">
            <a:off x="5491987" y="3717032"/>
            <a:ext cx="1312261" cy="0"/>
          </a:xfrm>
          <a:prstGeom prst="straightConnector1">
            <a:avLst/>
          </a:prstGeom>
          <a:solidFill>
            <a:srgbClr val="F9E383">
              <a:alpha val="50000"/>
            </a:srgbClr>
          </a:solidFill>
          <a:ln w="44450" cap="flat" cmpd="sng" algn="ctr">
            <a:solidFill>
              <a:srgbClr val="CC3300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Прямоугольник 4"/>
          <p:cNvSpPr/>
          <p:nvPr/>
        </p:nvSpPr>
        <p:spPr bwMode="auto">
          <a:xfrm>
            <a:off x="5983286" y="4350543"/>
            <a:ext cx="2909194" cy="2231201"/>
          </a:xfrm>
          <a:prstGeom prst="rect">
            <a:avLst/>
          </a:prstGeom>
          <a:solidFill>
            <a:srgbClr val="F9E383"/>
          </a:solidFill>
          <a:ln w="44450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SzTx/>
              <a:buFont typeface="Arial" panose="020B0604020202020204" pitchFamily="34" charset="0"/>
              <a:buChar char="•"/>
              <a:defRPr/>
            </a:pPr>
            <a:r>
              <a:rPr lang="ru-RU" altLang="ru-RU" sz="1800" dirty="0" smtClean="0"/>
              <a:t>Быстрая разработка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SzTx/>
              <a:buFont typeface="Arial" panose="020B0604020202020204" pitchFamily="34" charset="0"/>
              <a:buChar char="•"/>
              <a:defRPr/>
            </a:pPr>
            <a:r>
              <a:rPr lang="ru-RU" altLang="ru-RU" sz="1800" dirty="0" smtClean="0"/>
              <a:t>Автономное </a:t>
            </a:r>
            <a:r>
              <a:rPr lang="ru-RU" altLang="ru-RU" sz="1800" dirty="0"/>
              <a:t>приложение, но</a:t>
            </a:r>
            <a:r>
              <a:rPr lang="ru-RU" altLang="ru-RU" sz="1800" dirty="0" smtClean="0"/>
              <a:t>:</a:t>
            </a:r>
            <a:endParaRPr lang="en-US" altLang="ru-RU" sz="1800" dirty="0" smtClean="0"/>
          </a:p>
          <a:p>
            <a:pPr marL="857250" indent="-285750" eaLnBrk="1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Font typeface="Arial" panose="020B0604020202020204" pitchFamily="34" charset="0"/>
              <a:buChar char="•"/>
              <a:defRPr/>
            </a:pPr>
            <a:r>
              <a:rPr lang="en-US" altLang="ru-RU" sz="1600" dirty="0" smtClean="0"/>
              <a:t>Web-</a:t>
            </a:r>
            <a:r>
              <a:rPr lang="ru-RU" altLang="ru-RU" sz="1600" dirty="0"/>
              <a:t>сервисы</a:t>
            </a:r>
          </a:p>
          <a:p>
            <a:pPr marL="857250" indent="-285750" eaLnBrk="1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Font typeface="Arial" panose="020B0604020202020204" pitchFamily="34" charset="0"/>
              <a:buChar char="•"/>
              <a:defRPr/>
            </a:pPr>
            <a:r>
              <a:rPr lang="en-US" altLang="ru-RU" sz="1600" dirty="0"/>
              <a:t>HTTP</a:t>
            </a:r>
            <a:r>
              <a:rPr lang="ru-RU" altLang="ru-RU" sz="1600" dirty="0"/>
              <a:t>-сервисы</a:t>
            </a:r>
          </a:p>
          <a:p>
            <a:pPr marL="857250" indent="-285750" eaLnBrk="1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600" dirty="0" smtClean="0"/>
              <a:t>…</a:t>
            </a:r>
            <a:endParaRPr lang="ru-RU" altLang="ru-RU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821554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/>
              <a:t>Архитектура</a:t>
            </a:r>
            <a:r>
              <a:rPr lang="en-US" altLang="ru-RU" dirty="0"/>
              <a:t> 1C</a:t>
            </a:r>
            <a:r>
              <a:rPr lang="ru-RU" altLang="ru-RU" dirty="0"/>
              <a:t>:Предприятия</a:t>
            </a:r>
            <a:endParaRPr lang="ru-RU" altLang="ru-RU" dirty="0" smtClean="0"/>
          </a:p>
        </p:txBody>
      </p:sp>
      <p:sp>
        <p:nvSpPr>
          <p:cNvPr id="10243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62D6A293-9A3B-4504-87F2-F8CFAE914966}" type="slidenum">
              <a:rPr lang="ru-RU" altLang="ru-RU" sz="1400" smtClean="0">
                <a:solidFill>
                  <a:srgbClr val="5B0917"/>
                </a:solidFill>
              </a:rPr>
              <a:pPr/>
              <a:t>19</a:t>
            </a:fld>
            <a:endParaRPr lang="ru-RU" altLang="ru-RU" sz="1400" smtClean="0">
              <a:solidFill>
                <a:srgbClr val="5B0917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325" y="2687638"/>
            <a:ext cx="741363" cy="149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Прямая со стрелкой 22"/>
          <p:cNvCxnSpPr/>
          <p:nvPr/>
        </p:nvCxnSpPr>
        <p:spPr bwMode="auto">
          <a:xfrm flipH="1">
            <a:off x="5491987" y="3717032"/>
            <a:ext cx="1312261" cy="0"/>
          </a:xfrm>
          <a:prstGeom prst="straightConnector1">
            <a:avLst/>
          </a:prstGeom>
          <a:solidFill>
            <a:srgbClr val="F9E383">
              <a:alpha val="50000"/>
            </a:srgbClr>
          </a:solidFill>
          <a:ln w="44450" cap="flat" cmpd="sng" algn="ctr">
            <a:solidFill>
              <a:srgbClr val="CC3300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Прямоугольник 4"/>
          <p:cNvSpPr/>
          <p:nvPr/>
        </p:nvSpPr>
        <p:spPr bwMode="auto">
          <a:xfrm>
            <a:off x="5983286" y="4350543"/>
            <a:ext cx="2909194" cy="2231201"/>
          </a:xfrm>
          <a:prstGeom prst="rect">
            <a:avLst/>
          </a:prstGeom>
          <a:solidFill>
            <a:srgbClr val="F9E383"/>
          </a:solidFill>
          <a:ln w="44450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SzTx/>
              <a:buFont typeface="Arial" panose="020B0604020202020204" pitchFamily="34" charset="0"/>
              <a:buChar char="•"/>
              <a:defRPr/>
            </a:pPr>
            <a:r>
              <a:rPr lang="ru-RU" altLang="ru-RU" sz="1800" dirty="0"/>
              <a:t>Быстрая разработка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SzTx/>
              <a:buFont typeface="Arial" panose="020B0604020202020204" pitchFamily="34" charset="0"/>
              <a:buChar char="•"/>
              <a:defRPr/>
            </a:pPr>
            <a:r>
              <a:rPr lang="ru-RU" altLang="ru-RU" sz="1800" dirty="0"/>
              <a:t>Автономное приложение, но:</a:t>
            </a:r>
            <a:endParaRPr lang="en-US" altLang="ru-RU" sz="1800" dirty="0"/>
          </a:p>
          <a:p>
            <a:pPr marL="857250" indent="-285750" eaLnBrk="1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Font typeface="Arial" panose="020B0604020202020204" pitchFamily="34" charset="0"/>
              <a:buChar char="•"/>
              <a:defRPr/>
            </a:pPr>
            <a:r>
              <a:rPr lang="en-US" altLang="ru-RU" sz="1600" dirty="0"/>
              <a:t>Web-</a:t>
            </a:r>
            <a:r>
              <a:rPr lang="ru-RU" altLang="ru-RU" sz="1600" dirty="0"/>
              <a:t>сервисы</a:t>
            </a:r>
          </a:p>
          <a:p>
            <a:pPr marL="857250" indent="-285750" eaLnBrk="1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Font typeface="Arial" panose="020B0604020202020204" pitchFamily="34" charset="0"/>
              <a:buChar char="•"/>
              <a:defRPr/>
            </a:pPr>
            <a:r>
              <a:rPr lang="en-US" altLang="ru-RU" sz="1600" dirty="0"/>
              <a:t>HTTP</a:t>
            </a:r>
            <a:r>
              <a:rPr lang="ru-RU" altLang="ru-RU" sz="1600" dirty="0"/>
              <a:t>-сервисы</a:t>
            </a:r>
          </a:p>
          <a:p>
            <a:pPr marL="857250" indent="-285750" eaLnBrk="1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600" dirty="0"/>
              <a:t>…</a:t>
            </a:r>
            <a:endParaRPr lang="ru-RU" altLang="ru-RU" sz="1800" dirty="0"/>
          </a:p>
        </p:txBody>
      </p:sp>
      <p:sp>
        <p:nvSpPr>
          <p:cNvPr id="25" name="Скругленный прямоугольник 24"/>
          <p:cNvSpPr>
            <a:spLocks noChangeArrowheads="1"/>
          </p:cNvSpPr>
          <p:nvPr/>
        </p:nvSpPr>
        <p:spPr bwMode="auto">
          <a:xfrm>
            <a:off x="3236913" y="2646363"/>
            <a:ext cx="2255074" cy="17192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44450" algn="ctr">
            <a:solidFill>
              <a:srgbClr val="00206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dirty="0"/>
              <a:t>Приложение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20369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2"/>
          <p:cNvSpPr txBox="1">
            <a:spLocks noChangeArrowheads="1"/>
          </p:cNvSpPr>
          <p:nvPr/>
        </p:nvSpPr>
        <p:spPr bwMode="auto">
          <a:xfrm>
            <a:off x="468313" y="5726113"/>
            <a:ext cx="8351837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2400" b="1">
                <a:solidFill>
                  <a:srgbClr val="CC3300"/>
                </a:solidFill>
              </a:rPr>
              <a:t>Петр Грибанов</a:t>
            </a:r>
            <a:r>
              <a:rPr lang="en-US" altLang="ru-RU" sz="2400" b="1">
                <a:solidFill>
                  <a:srgbClr val="CC3300"/>
                </a:solidFill>
              </a:rPr>
              <a:t>	</a:t>
            </a:r>
            <a:r>
              <a:rPr lang="en-US" altLang="ru-RU" sz="2400" b="1" u="sng">
                <a:solidFill>
                  <a:srgbClr val="002060"/>
                </a:solidFill>
              </a:rPr>
              <a:t>grip@1c.ru</a:t>
            </a:r>
            <a:endParaRPr lang="ru-RU" altLang="ru-RU" sz="2400" b="1" u="sng">
              <a:solidFill>
                <a:srgbClr val="002060"/>
              </a:solidFill>
            </a:endParaRPr>
          </a:p>
        </p:txBody>
      </p:sp>
      <p:sp>
        <p:nvSpPr>
          <p:cNvPr id="4099" name="Text Box 14"/>
          <p:cNvSpPr txBox="1">
            <a:spLocks noChangeArrowheads="1"/>
          </p:cNvSpPr>
          <p:nvPr/>
        </p:nvSpPr>
        <p:spPr bwMode="auto">
          <a:xfrm>
            <a:off x="411726" y="2780928"/>
            <a:ext cx="8351837" cy="21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3600" b="1" dirty="0">
                <a:solidFill>
                  <a:srgbClr val="800000"/>
                </a:solidFill>
              </a:rPr>
              <a:t>Мобильные технологии 1С для </a:t>
            </a:r>
            <a:r>
              <a:rPr lang="ru-RU" altLang="ru-RU" sz="3600" b="1" strike="dblStrike" dirty="0">
                <a:solidFill>
                  <a:srgbClr val="800000"/>
                </a:solidFill>
              </a:rPr>
              <a:t>корпоративных </a:t>
            </a:r>
            <a:r>
              <a:rPr lang="ru-RU" altLang="ru-RU" sz="3600" b="1" strike="dblStrike" dirty="0" smtClean="0">
                <a:solidFill>
                  <a:srgbClr val="800000"/>
                </a:solidFill>
              </a:rPr>
              <a:t>клиентов</a:t>
            </a:r>
            <a:endParaRPr lang="en-US" altLang="ru-RU" sz="3600" b="1" strike="dblStrike" dirty="0" smtClean="0">
              <a:solidFill>
                <a:srgbClr val="800000"/>
              </a:solidFill>
            </a:endParaRPr>
          </a:p>
          <a:p>
            <a:pPr algn="ctr"/>
            <a:r>
              <a:rPr lang="ru-RU" altLang="ru-RU" sz="3600" b="1" dirty="0" smtClean="0">
                <a:solidFill>
                  <a:srgbClr val="800000"/>
                </a:solidFill>
              </a:rPr>
              <a:t>ВСЕХ</a:t>
            </a:r>
            <a:endParaRPr lang="ru-RU" altLang="ru-RU" sz="36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2280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Мобильная платформа 1С</a:t>
            </a:r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4AAA853F-9BA4-40F1-BD8E-9DA3EB29134B}" type="slidenum">
              <a:rPr lang="ru-RU" altLang="ru-RU" sz="1400" smtClean="0">
                <a:solidFill>
                  <a:srgbClr val="5B0917"/>
                </a:solidFill>
              </a:rPr>
              <a:pPr/>
              <a:t>20</a:t>
            </a:fld>
            <a:endParaRPr lang="ru-RU" altLang="ru-RU" sz="1400" smtClean="0">
              <a:solidFill>
                <a:srgbClr val="5B0917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200" y="2689200"/>
            <a:ext cx="741363" cy="149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Скругленный прямоугольник 11"/>
          <p:cNvSpPr>
            <a:spLocks noChangeArrowheads="1"/>
          </p:cNvSpPr>
          <p:nvPr/>
        </p:nvSpPr>
        <p:spPr bwMode="auto">
          <a:xfrm>
            <a:off x="3236912" y="2646363"/>
            <a:ext cx="2253600" cy="17192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44450" algn="ctr">
            <a:solidFill>
              <a:srgbClr val="00206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/>
              <a:t>Приложение</a:t>
            </a: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0.38576 -0.0013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88" y="-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70213E-6 L -0.31128 -0.0007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73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512888"/>
            <a:ext cx="2962275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Мобильная платформа 1С</a:t>
            </a:r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BF36B95A-5684-412C-87B8-503DD1536018}" type="slidenum">
              <a:rPr lang="ru-RU" altLang="ru-RU" sz="1400" smtClean="0">
                <a:solidFill>
                  <a:srgbClr val="5B0917"/>
                </a:solidFill>
              </a:rPr>
              <a:pPr/>
              <a:t>21</a:t>
            </a:fld>
            <a:endParaRPr lang="ru-RU" altLang="ru-RU" sz="1400" smtClean="0">
              <a:solidFill>
                <a:srgbClr val="5B0917"/>
              </a:solidFill>
            </a:endParaRPr>
          </a:p>
        </p:txBody>
      </p:sp>
      <p:sp>
        <p:nvSpPr>
          <p:cNvPr id="16390" name="Скругленный прямоугольник 6"/>
          <p:cNvSpPr>
            <a:spLocks noChangeArrowheads="1"/>
          </p:cNvSpPr>
          <p:nvPr/>
        </p:nvSpPr>
        <p:spPr bwMode="auto">
          <a:xfrm>
            <a:off x="395287" y="2646000"/>
            <a:ext cx="2253600" cy="17192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44450" algn="ctr">
            <a:solidFill>
              <a:srgbClr val="00206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/>
              <a:t>Приложение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06613" y="2271713"/>
            <a:ext cx="1595437" cy="363537"/>
          </a:xfrm>
          <a:prstGeom prst="rect">
            <a:avLst/>
          </a:prstGeom>
          <a:solidFill>
            <a:schemeClr val="accent3">
              <a:alpha val="9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1" dirty="0"/>
              <a:t>Справочники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999" y="3240088"/>
            <a:ext cx="2708275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285" y="3789363"/>
            <a:ext cx="1949450" cy="2754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488" y="2687638"/>
            <a:ext cx="741362" cy="149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Стрелка вправо 9"/>
          <p:cNvSpPr/>
          <p:nvPr/>
        </p:nvSpPr>
        <p:spPr bwMode="auto">
          <a:xfrm>
            <a:off x="2505075" y="3324225"/>
            <a:ext cx="325438" cy="315913"/>
          </a:xfrm>
          <a:prstGeom prst="rightArrow">
            <a:avLst/>
          </a:prstGeom>
          <a:solidFill>
            <a:schemeClr val="accent3"/>
          </a:solidFill>
          <a:ln w="444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>
              <a:defRPr/>
            </a:pPr>
            <a:endParaRPr lang="ru-RU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0708E-6 L 0.07413 0.0027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13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85185E-6 L 0.28246 0.0002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0" grpId="0" animBg="1"/>
      <p:bldP spid="1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Мобильная платформа 1С</a:t>
            </a:r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2E54FE39-6F1E-44D0-8F21-66BF33A9F459}" type="slidenum">
              <a:rPr lang="ru-RU" altLang="ru-RU" sz="1400" smtClean="0">
                <a:solidFill>
                  <a:srgbClr val="5B0917"/>
                </a:solidFill>
              </a:rPr>
              <a:pPr/>
              <a:t>22</a:t>
            </a:fld>
            <a:endParaRPr lang="ru-RU" altLang="ru-RU" sz="1400" smtClean="0">
              <a:solidFill>
                <a:srgbClr val="5B0917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611438"/>
            <a:ext cx="741363" cy="149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Скругленный прямоугольник 5"/>
          <p:cNvSpPr>
            <a:spLocks noChangeArrowheads="1"/>
          </p:cNvSpPr>
          <p:nvPr/>
        </p:nvSpPr>
        <p:spPr bwMode="auto">
          <a:xfrm>
            <a:off x="395288" y="2627313"/>
            <a:ext cx="1882775" cy="17192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44450" algn="ctr">
            <a:solidFill>
              <a:srgbClr val="00206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/>
              <a:t>Приложение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85185E-6 L -0.18229 0.0002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Мобильная платформа 1С</a:t>
            </a:r>
          </a:p>
        </p:txBody>
      </p:sp>
      <p:sp>
        <p:nvSpPr>
          <p:cNvPr id="18435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38BAA08B-5FA1-4AA9-A79B-22283C8C4BB4}" type="slidenum">
              <a:rPr lang="ru-RU" altLang="ru-RU" sz="1400" smtClean="0">
                <a:solidFill>
                  <a:srgbClr val="5B0917"/>
                </a:solidFill>
              </a:rPr>
              <a:pPr/>
              <a:t>23</a:t>
            </a:fld>
            <a:endParaRPr lang="ru-RU" altLang="ru-RU" sz="1400" smtClean="0">
              <a:solidFill>
                <a:srgbClr val="5B0917"/>
              </a:solidFill>
            </a:endParaRPr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538" y="2611438"/>
            <a:ext cx="741362" cy="149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Скругленный прямоугольник 5"/>
          <p:cNvSpPr>
            <a:spLocks noChangeArrowheads="1"/>
          </p:cNvSpPr>
          <p:nvPr/>
        </p:nvSpPr>
        <p:spPr bwMode="auto">
          <a:xfrm>
            <a:off x="395288" y="2627313"/>
            <a:ext cx="1882775" cy="17192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44450" algn="ctr">
            <a:solidFill>
              <a:srgbClr val="00206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/>
              <a:t>Приложение</a:t>
            </a:r>
          </a:p>
        </p:txBody>
      </p:sp>
      <p:sp>
        <p:nvSpPr>
          <p:cNvPr id="7" name="Стрелка вправо 6"/>
          <p:cNvSpPr/>
          <p:nvPr/>
        </p:nvSpPr>
        <p:spPr bwMode="auto">
          <a:xfrm flipH="1">
            <a:off x="3563938" y="3357563"/>
            <a:ext cx="431800" cy="314325"/>
          </a:xfrm>
          <a:prstGeom prst="rightArrow">
            <a:avLst/>
          </a:prstGeom>
          <a:solidFill>
            <a:schemeClr val="accent3"/>
          </a:solidFill>
          <a:ln w="444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>
              <a:defRPr/>
            </a:pP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400300" y="2492375"/>
            <a:ext cx="1595438" cy="612775"/>
          </a:xfrm>
          <a:prstGeom prst="rect">
            <a:avLst/>
          </a:prstGeom>
          <a:solidFill>
            <a:schemeClr val="accent3">
              <a:alpha val="9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/>
              <a:t>Новая информация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11022E-16 L -0.14965 -0.0020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83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9" grpId="0" animBg="1"/>
      <p:bldP spid="9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Мобильная платформа 1С</a:t>
            </a:r>
          </a:p>
        </p:txBody>
      </p:sp>
      <p:sp>
        <p:nvSpPr>
          <p:cNvPr id="18435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38BAA08B-5FA1-4AA9-A79B-22283C8C4BB4}" type="slidenum">
              <a:rPr lang="ru-RU" altLang="ru-RU" sz="1400" smtClean="0">
                <a:solidFill>
                  <a:srgbClr val="5B0917"/>
                </a:solidFill>
              </a:rPr>
              <a:pPr/>
              <a:t>24</a:t>
            </a:fld>
            <a:endParaRPr lang="ru-RU" altLang="ru-RU" sz="1400" smtClean="0">
              <a:solidFill>
                <a:srgbClr val="5B0917"/>
              </a:solidFill>
            </a:endParaRPr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538" y="2611438"/>
            <a:ext cx="741362" cy="149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Скругленный прямоугольник 5"/>
          <p:cNvSpPr>
            <a:spLocks noChangeArrowheads="1"/>
          </p:cNvSpPr>
          <p:nvPr/>
        </p:nvSpPr>
        <p:spPr bwMode="auto">
          <a:xfrm>
            <a:off x="395288" y="2627313"/>
            <a:ext cx="1882775" cy="17192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44450" algn="ctr">
            <a:solidFill>
              <a:srgbClr val="00206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/>
              <a:t>Приложение</a:t>
            </a:r>
          </a:p>
        </p:txBody>
      </p:sp>
      <p:sp>
        <p:nvSpPr>
          <p:cNvPr id="8" name="Стрелка вправо 7"/>
          <p:cNvSpPr/>
          <p:nvPr/>
        </p:nvSpPr>
        <p:spPr bwMode="auto">
          <a:xfrm>
            <a:off x="2219325" y="3324225"/>
            <a:ext cx="325438" cy="315913"/>
          </a:xfrm>
          <a:prstGeom prst="rightArrow">
            <a:avLst/>
          </a:prstGeom>
          <a:solidFill>
            <a:schemeClr val="accent3"/>
          </a:solidFill>
          <a:ln w="444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>
              <a:defRPr/>
            </a:pP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392735" y="2576513"/>
            <a:ext cx="1595437" cy="612988"/>
          </a:xfrm>
          <a:prstGeom prst="rect">
            <a:avLst/>
          </a:prstGeom>
          <a:solidFill>
            <a:schemeClr val="accent3">
              <a:alpha val="9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 smtClean="0"/>
              <a:t>Новая информация</a:t>
            </a:r>
            <a:endParaRPr lang="ru-RU" sz="16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132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17656 0.0027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19" y="13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Разработка на мобильной платформе 1С</a:t>
            </a:r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3CC42764-B637-4DB6-9DB0-29CB41D3AB99}" type="slidenum">
              <a:rPr lang="ru-RU" altLang="ru-RU" sz="1400" smtClean="0">
                <a:solidFill>
                  <a:srgbClr val="5B0917"/>
                </a:solidFill>
              </a:rPr>
              <a:pPr/>
              <a:t>25</a:t>
            </a:fld>
            <a:endParaRPr lang="ru-RU" altLang="ru-RU" sz="1400" smtClean="0">
              <a:solidFill>
                <a:srgbClr val="5B0917"/>
              </a:solidFill>
            </a:endParaRPr>
          </a:p>
        </p:txBody>
      </p:sp>
      <p:grpSp>
        <p:nvGrpSpPr>
          <p:cNvPr id="7" name="Группа 6"/>
          <p:cNvGrpSpPr>
            <a:grpSpLocks/>
          </p:cNvGrpSpPr>
          <p:nvPr/>
        </p:nvGrpSpPr>
        <p:grpSpPr bwMode="auto">
          <a:xfrm>
            <a:off x="611188" y="1555750"/>
            <a:ext cx="3673475" cy="4725988"/>
            <a:chOff x="307554" y="1556792"/>
            <a:chExt cx="3672847" cy="4726244"/>
          </a:xfrm>
        </p:grpSpPr>
        <p:pic>
          <p:nvPicPr>
            <p:cNvPr id="19466" name="Рисунок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554" y="1556792"/>
              <a:ext cx="3672847" cy="4726244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67" name="Рисунок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555" y="5229792"/>
              <a:ext cx="1053244" cy="1053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Группа 9"/>
          <p:cNvGrpSpPr>
            <a:grpSpLocks/>
          </p:cNvGrpSpPr>
          <p:nvPr/>
        </p:nvGrpSpPr>
        <p:grpSpPr bwMode="auto">
          <a:xfrm>
            <a:off x="4525963" y="1541463"/>
            <a:ext cx="3709987" cy="4756150"/>
            <a:chOff x="4499992" y="1439706"/>
            <a:chExt cx="3782005" cy="4987055"/>
          </a:xfrm>
        </p:grpSpPr>
        <p:pic>
          <p:nvPicPr>
            <p:cNvPr id="19464" name="Рисунок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992" y="1439706"/>
              <a:ext cx="3782005" cy="4987055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65" name="Рисунок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8304" y="1670779"/>
              <a:ext cx="572542" cy="572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429000"/>
            <a:ext cx="5763394" cy="3124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Разработка на мобильной платформе 1С</a:t>
            </a:r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3CC42764-B637-4DB6-9DB0-29CB41D3AB99}" type="slidenum">
              <a:rPr lang="ru-RU" altLang="ru-RU" sz="1400" smtClean="0">
                <a:solidFill>
                  <a:srgbClr val="5B0917"/>
                </a:solidFill>
              </a:rPr>
              <a:pPr/>
              <a:t>26</a:t>
            </a:fld>
            <a:endParaRPr lang="ru-RU" altLang="ru-RU" sz="1400" smtClean="0">
              <a:solidFill>
                <a:srgbClr val="5B0917"/>
              </a:solidFill>
            </a:endParaRPr>
          </a:p>
        </p:txBody>
      </p:sp>
      <p:grpSp>
        <p:nvGrpSpPr>
          <p:cNvPr id="7" name="Группа 6"/>
          <p:cNvGrpSpPr>
            <a:grpSpLocks/>
          </p:cNvGrpSpPr>
          <p:nvPr/>
        </p:nvGrpSpPr>
        <p:grpSpPr bwMode="auto">
          <a:xfrm>
            <a:off x="611188" y="1555750"/>
            <a:ext cx="3673475" cy="4725988"/>
            <a:chOff x="307554" y="1556792"/>
            <a:chExt cx="3672847" cy="4726244"/>
          </a:xfrm>
        </p:grpSpPr>
        <p:pic>
          <p:nvPicPr>
            <p:cNvPr id="19466" name="Рисунок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554" y="1556792"/>
              <a:ext cx="3672847" cy="4726244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67" name="Рисунок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555" y="5229792"/>
              <a:ext cx="1053244" cy="1053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Группа 9"/>
          <p:cNvGrpSpPr>
            <a:grpSpLocks/>
          </p:cNvGrpSpPr>
          <p:nvPr/>
        </p:nvGrpSpPr>
        <p:grpSpPr bwMode="auto">
          <a:xfrm>
            <a:off x="4525963" y="1541463"/>
            <a:ext cx="3709987" cy="4756150"/>
            <a:chOff x="4499992" y="1439706"/>
            <a:chExt cx="3782005" cy="4987055"/>
          </a:xfrm>
        </p:grpSpPr>
        <p:pic>
          <p:nvPicPr>
            <p:cNvPr id="19464" name="Рисунок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992" y="1439706"/>
              <a:ext cx="3782005" cy="4987055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65" name="Рисунок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8304" y="1670779"/>
              <a:ext cx="572542" cy="572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429000"/>
            <a:ext cx="5763394" cy="3124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59" y="1340768"/>
            <a:ext cx="8067898" cy="6050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98" y="1352922"/>
            <a:ext cx="9432678" cy="550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448702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 smtClean="0"/>
              <a:t>Мобильная платформа 1С</a:t>
            </a:r>
          </a:p>
        </p:txBody>
      </p:sp>
      <p:sp>
        <p:nvSpPr>
          <p:cNvPr id="2048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dirty="0" smtClean="0"/>
              <a:t>Для создания мобильных приложений используются знакомые </a:t>
            </a:r>
            <a:br>
              <a:rPr lang="ru-RU" altLang="ru-RU" dirty="0" smtClean="0"/>
            </a:br>
            <a:r>
              <a:rPr lang="ru-RU" altLang="ru-RU" dirty="0" smtClean="0"/>
              <a:t>средства разработки 1С, доступный приложениям функционал </a:t>
            </a:r>
            <a:br>
              <a:rPr lang="ru-RU" altLang="ru-RU" dirty="0" smtClean="0"/>
            </a:br>
            <a:r>
              <a:rPr lang="ru-RU" altLang="ru-RU" dirty="0" smtClean="0"/>
              <a:t>является подмножеством платформы 1С:Предприятие </a:t>
            </a:r>
            <a:endParaRPr lang="en-US" altLang="ru-RU" dirty="0" smtClean="0"/>
          </a:p>
          <a:p>
            <a:pPr lvl="1"/>
            <a:r>
              <a:rPr lang="en-US" altLang="ru-RU" dirty="0" smtClean="0"/>
              <a:t>300.000 </a:t>
            </a:r>
            <a:r>
              <a:rPr lang="ru-RU" altLang="ru-RU" dirty="0" smtClean="0"/>
              <a:t>разработчиков на технологиях 1С</a:t>
            </a:r>
          </a:p>
          <a:p>
            <a:r>
              <a:rPr lang="ru-RU" altLang="ru-RU" dirty="0" smtClean="0"/>
              <a:t>Упрощается отладка основных алгоритмов </a:t>
            </a:r>
            <a:br>
              <a:rPr lang="ru-RU" altLang="ru-RU" dirty="0" smtClean="0"/>
            </a:br>
            <a:r>
              <a:rPr lang="ru-RU" altLang="ru-RU" dirty="0" smtClean="0"/>
              <a:t>приложений (делается в привычной среде Конфигуратора 1С)</a:t>
            </a:r>
          </a:p>
          <a:p>
            <a:r>
              <a:rPr lang="ru-RU" altLang="ru-RU" dirty="0" smtClean="0"/>
              <a:t>Можно использовать уже имеющийся функционал прикладных решений, задействовать привычные механизмы интеграции приложений 1С </a:t>
            </a:r>
          </a:p>
          <a:p>
            <a:r>
              <a:rPr lang="ru-RU" altLang="ru-RU" dirty="0" smtClean="0"/>
              <a:t>Первое приложение на мобильной платформе партнеры </a:t>
            </a:r>
            <a:br>
              <a:rPr lang="ru-RU" altLang="ru-RU" dirty="0" smtClean="0"/>
            </a:br>
            <a:r>
              <a:rPr lang="ru-RU" altLang="ru-RU" dirty="0" smtClean="0"/>
              <a:t>разработали через 1,5 часа после публикации версии 8.3.2</a:t>
            </a:r>
          </a:p>
          <a:p>
            <a:endParaRPr lang="ru-RU" altLang="ru-RU" dirty="0" smtClean="0"/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622C3B50-C2E8-4F1F-9162-17FCC41D97FC}" type="slidenum">
              <a:rPr lang="ru-RU" altLang="ru-RU" sz="1400" smtClean="0">
                <a:solidFill>
                  <a:srgbClr val="5B0917"/>
                </a:solidFill>
              </a:rPr>
              <a:pPr/>
              <a:t>27</a:t>
            </a:fld>
            <a:endParaRPr lang="ru-RU" altLang="ru-RU" sz="1400" smtClean="0">
              <a:solidFill>
                <a:srgbClr val="5B0917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 smtClean="0"/>
              <a:t>Мобильная платформа 1С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920EFE4-7A78-40E3-949B-C8E94D47BA33}" type="slidenum">
              <a:rPr lang="ru-RU" altLang="ru-RU" smtClean="0"/>
              <a:pPr>
                <a:defRPr/>
              </a:pPr>
              <a:t>28</a:t>
            </a:fld>
            <a:endParaRPr lang="ru-RU" altLang="ru-RU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07950" y="1124744"/>
            <a:ext cx="8928100" cy="5542755"/>
          </a:xfrm>
        </p:spPr>
        <p:txBody>
          <a:bodyPr/>
          <a:lstStyle/>
          <a:p>
            <a:pPr eaLnBrk="1" hangingPunct="1"/>
            <a:r>
              <a:rPr lang="ru-RU" altLang="ru-RU" sz="2000" dirty="0" smtClean="0"/>
              <a:t>Возможность мультимедиа (фото, видео, и </a:t>
            </a:r>
            <a:r>
              <a:rPr lang="ru-RU" altLang="ru-RU" sz="2000" dirty="0" err="1" smtClean="0"/>
              <a:t>пр</a:t>
            </a:r>
            <a:r>
              <a:rPr lang="ru-RU" altLang="ru-RU" sz="2000" dirty="0" smtClean="0"/>
              <a:t>)</a:t>
            </a:r>
          </a:p>
          <a:p>
            <a:pPr eaLnBrk="1" hangingPunct="1"/>
            <a:r>
              <a:rPr lang="ru-RU" altLang="ru-RU" sz="2000" dirty="0" smtClean="0"/>
              <a:t>Возможности </a:t>
            </a:r>
            <a:r>
              <a:rPr lang="ru-RU" altLang="ru-RU" sz="2000" dirty="0" err="1" smtClean="0"/>
              <a:t>геопозиционирования</a:t>
            </a:r>
            <a:r>
              <a:rPr lang="ru-RU" altLang="ru-RU" sz="2000" dirty="0" smtClean="0"/>
              <a:t> </a:t>
            </a:r>
            <a:br>
              <a:rPr lang="ru-RU" altLang="ru-RU" sz="2000" dirty="0" smtClean="0"/>
            </a:br>
            <a:r>
              <a:rPr lang="ru-RU" altLang="ru-RU" sz="2000" dirty="0" smtClean="0"/>
              <a:t>(</a:t>
            </a:r>
            <a:r>
              <a:rPr lang="en-US" altLang="ru-RU" sz="2000" dirty="0" smtClean="0"/>
              <a:t>geolocation)</a:t>
            </a:r>
            <a:r>
              <a:rPr lang="ru-RU" altLang="ru-RU" sz="2000" dirty="0" smtClean="0"/>
              <a:t> и </a:t>
            </a:r>
            <a:r>
              <a:rPr lang="ru-RU" altLang="ru-RU" sz="2000" dirty="0" err="1" smtClean="0"/>
              <a:t>геокодирования</a:t>
            </a:r>
            <a:endParaRPr lang="en-US" altLang="ru-RU" sz="2000" dirty="0" smtClean="0"/>
          </a:p>
          <a:p>
            <a:pPr eaLnBrk="1" hangingPunct="1"/>
            <a:r>
              <a:rPr lang="ru-RU" altLang="ru-RU" sz="2000" dirty="0" smtClean="0"/>
              <a:t>Использование встроенных карт устройства</a:t>
            </a:r>
          </a:p>
          <a:p>
            <a:pPr eaLnBrk="1" hangingPunct="1"/>
            <a:r>
              <a:rPr lang="ru-RU" altLang="ru-RU" sz="1800" dirty="0" smtClean="0"/>
              <a:t>Печать </a:t>
            </a:r>
            <a:r>
              <a:rPr lang="ru-RU" altLang="ru-RU" sz="1800" dirty="0"/>
              <a:t>из мобильных </a:t>
            </a:r>
            <a:r>
              <a:rPr lang="ru-RU" altLang="ru-RU" sz="1800" dirty="0" smtClean="0"/>
              <a:t>приложений</a:t>
            </a:r>
            <a:endParaRPr lang="ru-RU" altLang="ru-RU" sz="2000" dirty="0" smtClean="0"/>
          </a:p>
          <a:p>
            <a:pPr eaLnBrk="1" hangingPunct="1">
              <a:spcBef>
                <a:spcPts val="400"/>
              </a:spcBef>
              <a:spcAft>
                <a:spcPts val="800"/>
              </a:spcAft>
            </a:pPr>
            <a:r>
              <a:rPr lang="ru-RU" altLang="ru-RU" sz="1800" dirty="0"/>
              <a:t>Штатные возможности оповещения </a:t>
            </a:r>
            <a:r>
              <a:rPr lang="ru-RU" altLang="ru-RU" sz="1800" dirty="0" smtClean="0"/>
              <a:t/>
            </a:r>
            <a:br>
              <a:rPr lang="ru-RU" altLang="ru-RU" sz="1800" dirty="0" smtClean="0"/>
            </a:br>
            <a:r>
              <a:rPr lang="ru-RU" altLang="ru-RU" sz="1800" dirty="0" smtClean="0"/>
              <a:t>пользователей (</a:t>
            </a:r>
            <a:r>
              <a:rPr lang="en-US" altLang="ru-RU" sz="1800" dirty="0" smtClean="0"/>
              <a:t>PUSH-</a:t>
            </a:r>
            <a:r>
              <a:rPr lang="ru-RU" altLang="ru-RU" sz="1800" dirty="0" smtClean="0"/>
              <a:t>уведомления):</a:t>
            </a:r>
            <a:r>
              <a:rPr lang="ru-RU" altLang="ru-RU" sz="1800" dirty="0"/>
              <a:t/>
            </a:r>
            <a:br>
              <a:rPr lang="ru-RU" altLang="ru-RU" sz="1800" dirty="0"/>
            </a:br>
            <a:r>
              <a:rPr lang="en-US" altLang="ru-RU" sz="1800" dirty="0"/>
              <a:t>APNS </a:t>
            </a:r>
            <a:r>
              <a:rPr lang="ru-RU" altLang="ru-RU" sz="1800" dirty="0"/>
              <a:t>на </a:t>
            </a:r>
            <a:r>
              <a:rPr lang="en-US" altLang="ru-RU" sz="1800" dirty="0"/>
              <a:t>iOS</a:t>
            </a:r>
            <a:r>
              <a:rPr lang="ru-RU" altLang="ru-RU" sz="1800" dirty="0"/>
              <a:t>,</a:t>
            </a:r>
            <a:r>
              <a:rPr lang="en-US" altLang="ru-RU" sz="1800" dirty="0"/>
              <a:t> GCM </a:t>
            </a:r>
            <a:r>
              <a:rPr lang="ru-RU" altLang="ru-RU" sz="1800" dirty="0"/>
              <a:t>на </a:t>
            </a:r>
            <a:r>
              <a:rPr lang="en-US" altLang="ru-RU" sz="1800" dirty="0"/>
              <a:t>Android</a:t>
            </a:r>
            <a:endParaRPr lang="ru-RU" altLang="ru-RU" sz="1800" dirty="0"/>
          </a:p>
          <a:p>
            <a:pPr eaLnBrk="1" hangingPunct="1"/>
            <a:r>
              <a:rPr lang="ru-RU" altLang="ru-RU" sz="2000" dirty="0"/>
              <a:t>Приложения от «1С»</a:t>
            </a:r>
          </a:p>
          <a:p>
            <a:pPr lvl="1" eaLnBrk="1" hangingPunct="1"/>
            <a:r>
              <a:rPr lang="ru-RU" altLang="ru-RU" sz="1800" dirty="0"/>
              <a:t>ДО, УНФ, Заказы, </a:t>
            </a:r>
            <a:r>
              <a:rPr lang="ru-RU" altLang="ru-RU" sz="1800" dirty="0" smtClean="0"/>
              <a:t>Мобильная Бухгалтерия,</a:t>
            </a:r>
            <a:br>
              <a:rPr lang="ru-RU" altLang="ru-RU" sz="1800" dirty="0" smtClean="0"/>
            </a:br>
            <a:r>
              <a:rPr lang="ru-RU" altLang="ru-RU" sz="1800" dirty="0" smtClean="0"/>
              <a:t>Мобильная Касса, </a:t>
            </a:r>
            <a:r>
              <a:rPr lang="en-US" altLang="ru-RU" sz="1800" dirty="0" smtClean="0"/>
              <a:t>ERP </a:t>
            </a:r>
            <a:r>
              <a:rPr lang="ru-RU" altLang="ru-RU" sz="1800" dirty="0"/>
              <a:t>Монитор, …</a:t>
            </a:r>
          </a:p>
          <a:p>
            <a:pPr lvl="1" eaLnBrk="1" hangingPunct="1"/>
            <a:r>
              <a:rPr lang="ru-RU" altLang="ru-RU" sz="1800" dirty="0"/>
              <a:t>Возможность доработки</a:t>
            </a:r>
            <a:r>
              <a:rPr lang="en-US" altLang="ru-RU" sz="1800" dirty="0"/>
              <a:t>/</a:t>
            </a:r>
            <a:r>
              <a:rPr lang="ru-RU" altLang="ru-RU" sz="1800" dirty="0"/>
              <a:t>расширения типовых</a:t>
            </a:r>
          </a:p>
          <a:p>
            <a:pPr eaLnBrk="1" hangingPunct="1"/>
            <a:r>
              <a:rPr lang="ru-RU" altLang="ru-RU" sz="2000" dirty="0"/>
              <a:t>Приложения от партнеров</a:t>
            </a:r>
          </a:p>
          <a:p>
            <a:pPr marL="0" indent="0" eaLnBrk="1" hangingPunct="1">
              <a:buNone/>
            </a:pPr>
            <a:endParaRPr lang="ru-RU" altLang="ru-RU" sz="2000" dirty="0"/>
          </a:p>
          <a:p>
            <a:pPr eaLnBrk="1" hangingPunct="1"/>
            <a:endParaRPr lang="ru-RU" altLang="ru-RU" sz="2000" dirty="0" smtClean="0"/>
          </a:p>
          <a:p>
            <a:pPr eaLnBrk="1" hangingPunct="1"/>
            <a:endParaRPr lang="ru-RU" altLang="ru-RU" sz="2000" dirty="0" smtClean="0"/>
          </a:p>
          <a:p>
            <a:pPr eaLnBrk="1" hangingPunct="1"/>
            <a:endParaRPr lang="en-US" altLang="ru-RU" sz="2000" dirty="0" smtClean="0"/>
          </a:p>
          <a:p>
            <a:pPr eaLnBrk="1" hangingPunct="1"/>
            <a:endParaRPr lang="en-US" altLang="ru-RU" sz="1800" dirty="0" smtClean="0"/>
          </a:p>
          <a:p>
            <a:pPr eaLnBrk="1" hangingPunct="1"/>
            <a:endParaRPr lang="ru-RU" altLang="ru-RU" sz="1800" dirty="0" smtClean="0"/>
          </a:p>
          <a:p>
            <a:pPr eaLnBrk="1" hangingPunct="1"/>
            <a:endParaRPr lang="ru-RU" altLang="ru-RU" sz="1800" dirty="0" smtClean="0"/>
          </a:p>
        </p:txBody>
      </p:sp>
      <p:pic>
        <p:nvPicPr>
          <p:cNvPr id="6" name="Объект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1556792"/>
            <a:ext cx="2724150" cy="475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248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1258887" y="44450"/>
            <a:ext cx="7572375" cy="1081088"/>
          </a:xfrm>
        </p:spPr>
        <p:txBody>
          <a:bodyPr/>
          <a:lstStyle/>
          <a:p>
            <a:r>
              <a:rPr lang="ru-RU" altLang="ru-RU" dirty="0" smtClean="0"/>
              <a:t>Мобильная платформа: </a:t>
            </a:r>
            <a:r>
              <a:rPr lang="en-US" altLang="ru-RU" dirty="0" smtClean="0"/>
              <a:t>PUSH </a:t>
            </a:r>
            <a:r>
              <a:rPr lang="ru-RU" altLang="ru-RU" dirty="0" smtClean="0"/>
              <a:t>оповещения</a:t>
            </a:r>
          </a:p>
        </p:txBody>
      </p:sp>
      <p:pic>
        <p:nvPicPr>
          <p:cNvPr id="2048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3289300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5" name="Группа 27"/>
          <p:cNvGrpSpPr>
            <a:grpSpLocks/>
          </p:cNvGrpSpPr>
          <p:nvPr/>
        </p:nvGrpSpPr>
        <p:grpSpPr bwMode="auto">
          <a:xfrm>
            <a:off x="5424488" y="1325563"/>
            <a:ext cx="3406775" cy="5759450"/>
            <a:chOff x="3824225" y="1031179"/>
            <a:chExt cx="3407211" cy="5760000"/>
          </a:xfrm>
        </p:grpSpPr>
        <p:pic>
          <p:nvPicPr>
            <p:cNvPr id="20488" name="Рисунок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4225" y="1031179"/>
              <a:ext cx="3407211" cy="57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9" name="Рисунок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8650" y="1910080"/>
              <a:ext cx="2185669" cy="3885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Скругленный прямоугольник 9"/>
          <p:cNvSpPr>
            <a:spLocks noChangeArrowheads="1"/>
          </p:cNvSpPr>
          <p:nvPr/>
        </p:nvSpPr>
        <p:spPr bwMode="auto">
          <a:xfrm>
            <a:off x="7113588" y="3751263"/>
            <a:ext cx="836612" cy="792162"/>
          </a:xfrm>
          <a:prstGeom prst="roundRect">
            <a:avLst>
              <a:gd name="adj" fmla="val 16667"/>
            </a:avLst>
          </a:prstGeom>
          <a:noFill/>
          <a:ln w="44450" algn="ctr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27" name="Выгнутая влево стрелка 26"/>
          <p:cNvSpPr>
            <a:spLocks noChangeArrowheads="1"/>
          </p:cNvSpPr>
          <p:nvPr/>
        </p:nvSpPr>
        <p:spPr bwMode="auto">
          <a:xfrm>
            <a:off x="2222500" y="3454400"/>
            <a:ext cx="3679825" cy="1217613"/>
          </a:xfrm>
          <a:prstGeom prst="curvedRightArrow">
            <a:avLst>
              <a:gd name="adj1" fmla="val 25000"/>
              <a:gd name="adj2" fmla="val 50000"/>
              <a:gd name="adj3" fmla="val 24975"/>
            </a:avLst>
          </a:prstGeom>
          <a:solidFill>
            <a:srgbClr val="F9E383">
              <a:alpha val="50195"/>
            </a:srgbClr>
          </a:solidFill>
          <a:ln w="44450" algn="ctr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0765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27" grpId="0" animBg="1"/>
      <p:bldP spid="2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 компании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/>
              <a:t>Фирма </a:t>
            </a:r>
            <a:r>
              <a:rPr lang="ru-RU" b="1" dirty="0"/>
              <a:t>«1С»</a:t>
            </a:r>
            <a:r>
              <a:rPr lang="ru-RU" dirty="0"/>
              <a:t> (произносится </a:t>
            </a:r>
            <a:r>
              <a:rPr lang="ru-RU" i="1" dirty="0"/>
              <a:t>Один эс</a:t>
            </a:r>
            <a:r>
              <a:rPr lang="ru-RU" dirty="0"/>
              <a:t>) — российская компания, специализирующаяся на </a:t>
            </a:r>
            <a:r>
              <a:rPr lang="ru-RU" dirty="0" err="1"/>
              <a:t>дистрибьюции</a:t>
            </a:r>
            <a:r>
              <a:rPr lang="ru-RU" dirty="0"/>
              <a:t>, поддержке и разработке компьютерных программ и баз данных делового и домашнего назначения</a:t>
            </a:r>
            <a:r>
              <a:rPr lang="ru-RU" dirty="0" smtClean="0"/>
              <a:t>.</a:t>
            </a:r>
          </a:p>
          <a:p>
            <a:pPr marL="0" indent="0" algn="r">
              <a:buNone/>
            </a:pPr>
            <a:r>
              <a:rPr lang="ru-RU" dirty="0" smtClean="0"/>
              <a:t>Википедия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920EFE4-7A78-40E3-949B-C8E94D47BA33}" type="slidenum">
              <a:rPr lang="ru-RU" altLang="ru-RU" smtClean="0"/>
              <a:pPr>
                <a:defRPr/>
              </a:pPr>
              <a:t>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9227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1258888" y="44450"/>
            <a:ext cx="7849616" cy="1081088"/>
          </a:xfrm>
        </p:spPr>
        <p:txBody>
          <a:bodyPr/>
          <a:lstStyle/>
          <a:p>
            <a:r>
              <a:rPr lang="ru-RU" altLang="ru-RU" dirty="0" smtClean="0"/>
              <a:t>Мобильная платформа: </a:t>
            </a:r>
            <a:r>
              <a:rPr lang="en-US" altLang="ru-RU" dirty="0" smtClean="0"/>
              <a:t>PUSH </a:t>
            </a:r>
            <a:r>
              <a:rPr lang="ru-RU" altLang="ru-RU" dirty="0" smtClean="0"/>
              <a:t>оповещения</a:t>
            </a:r>
          </a:p>
        </p:txBody>
      </p:sp>
      <p:pic>
        <p:nvPicPr>
          <p:cNvPr id="21508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3289300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09" name="Группа 27"/>
          <p:cNvGrpSpPr>
            <a:grpSpLocks/>
          </p:cNvGrpSpPr>
          <p:nvPr/>
        </p:nvGrpSpPr>
        <p:grpSpPr bwMode="auto">
          <a:xfrm>
            <a:off x="5424488" y="1325563"/>
            <a:ext cx="3406775" cy="5759450"/>
            <a:chOff x="3824225" y="1031179"/>
            <a:chExt cx="3407211" cy="5760000"/>
          </a:xfrm>
        </p:grpSpPr>
        <p:pic>
          <p:nvPicPr>
            <p:cNvPr id="21517" name="Рисунок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4225" y="1031179"/>
              <a:ext cx="3407211" cy="57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8" name="Рисунок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8650" y="1910080"/>
              <a:ext cx="2185669" cy="3885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Группа 4"/>
          <p:cNvGrpSpPr>
            <a:grpSpLocks/>
          </p:cNvGrpSpPr>
          <p:nvPr/>
        </p:nvGrpSpPr>
        <p:grpSpPr bwMode="auto">
          <a:xfrm>
            <a:off x="2889250" y="3289300"/>
            <a:ext cx="2105025" cy="1385888"/>
            <a:chOff x="2889344" y="3289438"/>
            <a:chExt cx="2104631" cy="1385548"/>
          </a:xfrm>
        </p:grpSpPr>
        <p:pic>
          <p:nvPicPr>
            <p:cNvPr id="21515" name="Рисунок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344" y="3289438"/>
              <a:ext cx="2104631" cy="1385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6" name="TextBox 2"/>
            <p:cNvSpPr txBox="1">
              <a:spLocks noChangeArrowheads="1"/>
            </p:cNvSpPr>
            <p:nvPr/>
          </p:nvSpPr>
          <p:spPr bwMode="auto">
            <a:xfrm>
              <a:off x="3246120" y="3921360"/>
              <a:ext cx="1620247" cy="634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ru-RU" sz="1600" u="sng"/>
                <a:t>iOS: APNS</a:t>
              </a:r>
              <a:br>
                <a:rPr lang="en-US" altLang="ru-RU" sz="1600" u="sng"/>
              </a:br>
              <a:r>
                <a:rPr lang="en-US" altLang="ru-RU" sz="1600"/>
                <a:t>Android: GCM</a:t>
              </a:r>
              <a:endParaRPr lang="ru-RU" altLang="ru-RU" sz="1600"/>
            </a:p>
          </p:txBody>
        </p:sp>
      </p:grpSp>
      <p:sp>
        <p:nvSpPr>
          <p:cNvPr id="6" name="5-конечная звезда 5"/>
          <p:cNvSpPr/>
          <p:nvPr/>
        </p:nvSpPr>
        <p:spPr bwMode="auto">
          <a:xfrm>
            <a:off x="1414463" y="3492500"/>
            <a:ext cx="503237" cy="428625"/>
          </a:xfrm>
          <a:prstGeom prst="star5">
            <a:avLst/>
          </a:prstGeom>
          <a:solidFill>
            <a:srgbClr val="F9E383">
              <a:alpha val="50000"/>
            </a:srgbClr>
          </a:solidFill>
          <a:ln w="44450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endParaRPr lang="ru-RU"/>
          </a:p>
        </p:txBody>
      </p:sp>
      <p:sp>
        <p:nvSpPr>
          <p:cNvPr id="14" name="Стрелка вправо 13"/>
          <p:cNvSpPr/>
          <p:nvPr/>
        </p:nvSpPr>
        <p:spPr bwMode="auto">
          <a:xfrm>
            <a:off x="2119313" y="4000500"/>
            <a:ext cx="325437" cy="315913"/>
          </a:xfrm>
          <a:prstGeom prst="rightArrow">
            <a:avLst/>
          </a:prstGeom>
          <a:solidFill>
            <a:schemeClr val="accent3"/>
          </a:solidFill>
          <a:ln w="44450" cap="flat" cmpd="sng" algn="ctr">
            <a:solidFill>
              <a:srgbClr val="DE842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>
              <a:defRPr/>
            </a:pPr>
            <a:endParaRPr lang="ru-RU" dirty="0"/>
          </a:p>
        </p:txBody>
      </p:sp>
      <p:sp>
        <p:nvSpPr>
          <p:cNvPr id="15" name="Стрелка вправо 14"/>
          <p:cNvSpPr/>
          <p:nvPr/>
        </p:nvSpPr>
        <p:spPr bwMode="auto">
          <a:xfrm>
            <a:off x="4867275" y="3956050"/>
            <a:ext cx="325438" cy="315913"/>
          </a:xfrm>
          <a:prstGeom prst="rightArrow">
            <a:avLst/>
          </a:prstGeom>
          <a:solidFill>
            <a:schemeClr val="accent3"/>
          </a:solidFill>
          <a:ln w="444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>
              <a:defRPr/>
            </a:pP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438" y="2203450"/>
            <a:ext cx="2185987" cy="388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671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0708E-6 L 0.07413 0.00278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13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.09809 1.48148E-6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6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920EFE4-7A78-40E3-949B-C8E94D47BA33}" type="slidenum">
              <a:rPr lang="ru-RU" altLang="ru-RU" smtClean="0"/>
              <a:pPr>
                <a:defRPr/>
              </a:pPr>
              <a:t>31</a:t>
            </a:fld>
            <a:endParaRPr lang="ru-RU" altLang="ru-RU"/>
          </a:p>
        </p:txBody>
      </p:sp>
      <p:pic>
        <p:nvPicPr>
          <p:cNvPr id="7" name="Ввод данных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78" y="6870"/>
            <a:ext cx="9135530" cy="6851129"/>
          </a:xfrm>
        </p:spPr>
      </p:pic>
    </p:spTree>
    <p:extLst>
      <p:ext uri="{BB962C8B-B14F-4D97-AF65-F5344CB8AC3E}">
        <p14:creationId xmlns:p14="http://schemas.microsoft.com/office/powerpoint/2010/main" val="2467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1258888" y="44450"/>
            <a:ext cx="7885112" cy="1081088"/>
          </a:xfrm>
        </p:spPr>
        <p:txBody>
          <a:bodyPr/>
          <a:lstStyle/>
          <a:p>
            <a:r>
              <a:rPr lang="ru-RU" altLang="ru-RU" dirty="0" smtClean="0"/>
              <a:t>Приложение: 1С:Управление небольшой фирмой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2725" y="1247775"/>
            <a:ext cx="8928100" cy="5256213"/>
          </a:xfrm>
        </p:spPr>
        <p:txBody>
          <a:bodyPr/>
          <a:lstStyle/>
          <a:p>
            <a:r>
              <a:rPr lang="ru-RU" altLang="ru-RU" dirty="0" smtClean="0"/>
              <a:t>Мобильная версия популярной программы</a:t>
            </a:r>
          </a:p>
          <a:p>
            <a:pPr lvl="1"/>
            <a:r>
              <a:rPr lang="ru-RU" altLang="ru-RU" dirty="0" smtClean="0"/>
              <a:t>Оперативный учет заказов</a:t>
            </a:r>
          </a:p>
          <a:p>
            <a:pPr lvl="1"/>
            <a:r>
              <a:rPr lang="ru-RU" altLang="ru-RU" dirty="0" smtClean="0"/>
              <a:t>Ведение базы покупателей и поставщиков</a:t>
            </a:r>
          </a:p>
          <a:p>
            <a:pPr lvl="1"/>
            <a:r>
              <a:rPr lang="ru-RU" altLang="ru-RU" dirty="0" smtClean="0"/>
              <a:t>Учет товаров (цены, остатки, фото)</a:t>
            </a:r>
          </a:p>
          <a:p>
            <a:pPr lvl="1"/>
            <a:r>
              <a:rPr lang="ru-RU" altLang="ru-RU" dirty="0" smtClean="0"/>
              <a:t>Камера для сканирования штрих-кодов</a:t>
            </a:r>
          </a:p>
          <a:p>
            <a:pPr lvl="1"/>
            <a:r>
              <a:rPr lang="ru-RU" altLang="ru-RU" dirty="0" smtClean="0"/>
              <a:t>Отправка счетов на оплату по </a:t>
            </a:r>
            <a:r>
              <a:rPr lang="en-US" altLang="ru-RU" dirty="0" smtClean="0"/>
              <a:t>e-mail </a:t>
            </a:r>
            <a:r>
              <a:rPr lang="ru-RU" altLang="ru-RU" dirty="0" smtClean="0"/>
              <a:t>и </a:t>
            </a:r>
            <a:r>
              <a:rPr lang="en-US" altLang="ru-RU" dirty="0" smtClean="0"/>
              <a:t>SMS</a:t>
            </a:r>
          </a:p>
          <a:p>
            <a:r>
              <a:rPr lang="ru-RU" altLang="ru-RU" dirty="0" smtClean="0"/>
              <a:t>Автономная работа + синхронизация с «большим» 1С:УНФ</a:t>
            </a:r>
          </a:p>
          <a:p>
            <a:pPr lvl="1"/>
            <a:endParaRPr lang="ru-RU" altLang="ru-RU" dirty="0" smtClean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777BC07C-D8D2-45D4-A6E3-016A0A3C5661}" type="slidenum">
              <a:rPr lang="ru-RU" altLang="ru-RU" sz="1400" smtClean="0">
                <a:solidFill>
                  <a:srgbClr val="5B0917"/>
                </a:solidFill>
              </a:rPr>
              <a:pPr/>
              <a:t>32</a:t>
            </a:fld>
            <a:endParaRPr lang="ru-RU" altLang="ru-RU" sz="1400" smtClean="0">
              <a:solidFill>
                <a:srgbClr val="5B0917"/>
              </a:solidFill>
            </a:endParaRPr>
          </a:p>
        </p:txBody>
      </p:sp>
      <p:grpSp>
        <p:nvGrpSpPr>
          <p:cNvPr id="8" name="Группа 7"/>
          <p:cNvGrpSpPr>
            <a:grpSpLocks/>
          </p:cNvGrpSpPr>
          <p:nvPr/>
        </p:nvGrpSpPr>
        <p:grpSpPr bwMode="auto">
          <a:xfrm>
            <a:off x="347663" y="4508500"/>
            <a:ext cx="1223962" cy="1995488"/>
            <a:chOff x="347922" y="4509117"/>
            <a:chExt cx="1224136" cy="1994804"/>
          </a:xfrm>
        </p:grpSpPr>
        <p:pic>
          <p:nvPicPr>
            <p:cNvPr id="23568" name="Рисунок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32" t="31691" r="4059" b="31123"/>
            <a:stretch>
              <a:fillRect/>
            </a:stretch>
          </p:blipFill>
          <p:spPr bwMode="auto">
            <a:xfrm>
              <a:off x="539552" y="4509117"/>
              <a:ext cx="1032506" cy="1684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69" name="TextBox 18"/>
            <p:cNvSpPr txBox="1">
              <a:spLocks noChangeArrowheads="1"/>
            </p:cNvSpPr>
            <p:nvPr/>
          </p:nvSpPr>
          <p:spPr bwMode="auto">
            <a:xfrm>
              <a:off x="347922" y="6021288"/>
              <a:ext cx="1224136" cy="482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Aft>
                  <a:spcPts val="600"/>
                </a:spcAft>
              </a:pPr>
              <a:r>
                <a:rPr lang="ru-RU" altLang="ru-RU" sz="1200">
                  <a:latin typeface="Segoe UI" pitchFamily="34" charset="0"/>
                  <a:cs typeface="Segoe UI" pitchFamily="34" charset="0"/>
                </a:rPr>
                <a:t>Мобильный 1С:УНФ</a:t>
              </a:r>
            </a:p>
          </p:txBody>
        </p:sp>
      </p:grpSp>
      <p:grpSp>
        <p:nvGrpSpPr>
          <p:cNvPr id="15" name="Группа 14"/>
          <p:cNvGrpSpPr>
            <a:grpSpLocks/>
          </p:cNvGrpSpPr>
          <p:nvPr/>
        </p:nvGrpSpPr>
        <p:grpSpPr bwMode="auto">
          <a:xfrm>
            <a:off x="1749425" y="5080000"/>
            <a:ext cx="1711325" cy="773113"/>
            <a:chOff x="1748855" y="5079277"/>
            <a:chExt cx="1711424" cy="773079"/>
          </a:xfrm>
        </p:grpSpPr>
        <p:sp>
          <p:nvSpPr>
            <p:cNvPr id="23566" name="Двойная стрелка влево/вправо 10"/>
            <p:cNvSpPr>
              <a:spLocks noChangeArrowheads="1"/>
            </p:cNvSpPr>
            <p:nvPr/>
          </p:nvSpPr>
          <p:spPr bwMode="auto">
            <a:xfrm>
              <a:off x="1748855" y="5079277"/>
              <a:ext cx="1656184" cy="377624"/>
            </a:xfrm>
            <a:prstGeom prst="leftRightArrow">
              <a:avLst>
                <a:gd name="adj1" fmla="val 50000"/>
                <a:gd name="adj2" fmla="val 49990"/>
              </a:avLst>
            </a:prstGeom>
            <a:noFill/>
            <a:ln w="44450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ru-RU" altLang="ru-RU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864750" y="5509471"/>
              <a:ext cx="1595529" cy="342885"/>
            </a:xfrm>
            <a:prstGeom prst="rect">
              <a:avLst/>
            </a:prstGeom>
            <a:solidFill>
              <a:schemeClr val="accent3">
                <a:alpha val="90000"/>
              </a:scheme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b="1" dirty="0"/>
                <a:t>Web-</a:t>
              </a:r>
              <a:r>
                <a:rPr lang="ru-RU" sz="1600" b="1" dirty="0"/>
                <a:t>сервис</a:t>
              </a:r>
            </a:p>
          </p:txBody>
        </p:sp>
      </p:grpSp>
      <p:grpSp>
        <p:nvGrpSpPr>
          <p:cNvPr id="13" name="Группа 12"/>
          <p:cNvGrpSpPr>
            <a:grpSpLocks/>
          </p:cNvGrpSpPr>
          <p:nvPr/>
        </p:nvGrpSpPr>
        <p:grpSpPr bwMode="auto">
          <a:xfrm>
            <a:off x="3492500" y="4533900"/>
            <a:ext cx="1914525" cy="1938338"/>
            <a:chOff x="3491880" y="4533550"/>
            <a:chExt cx="1914525" cy="1939109"/>
          </a:xfrm>
        </p:grpSpPr>
        <p:pic>
          <p:nvPicPr>
            <p:cNvPr id="23564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880" y="4533550"/>
              <a:ext cx="1914525" cy="171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9E383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44450" algn="ctr">
                  <a:solidFill>
                    <a:srgbClr val="CC33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65" name="TextBox 18"/>
            <p:cNvSpPr txBox="1">
              <a:spLocks noChangeArrowheads="1"/>
            </p:cNvSpPr>
            <p:nvPr/>
          </p:nvSpPr>
          <p:spPr bwMode="auto">
            <a:xfrm>
              <a:off x="3779912" y="6193159"/>
              <a:ext cx="1224136" cy="279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Aft>
                  <a:spcPts val="600"/>
                </a:spcAft>
              </a:pPr>
              <a:r>
                <a:rPr lang="ru-RU" altLang="ru-RU" sz="1200">
                  <a:latin typeface="Segoe UI" pitchFamily="34" charset="0"/>
                  <a:cs typeface="Segoe UI" pitchFamily="34" charset="0"/>
                </a:rPr>
                <a:t>1С:УНФ</a:t>
              </a:r>
            </a:p>
          </p:txBody>
        </p:sp>
      </p:grpSp>
      <p:grpSp>
        <p:nvGrpSpPr>
          <p:cNvPr id="22" name="Группа 21"/>
          <p:cNvGrpSpPr>
            <a:grpSpLocks/>
          </p:cNvGrpSpPr>
          <p:nvPr/>
        </p:nvGrpSpPr>
        <p:grpSpPr bwMode="auto">
          <a:xfrm>
            <a:off x="3460750" y="4471988"/>
            <a:ext cx="2392363" cy="1757362"/>
            <a:chOff x="3460279" y="4472615"/>
            <a:chExt cx="2392045" cy="1757045"/>
          </a:xfrm>
        </p:grpSpPr>
        <p:sp>
          <p:nvSpPr>
            <p:cNvPr id="23" name="Облако 22"/>
            <p:cNvSpPr>
              <a:spLocks noChangeAspect="1"/>
            </p:cNvSpPr>
            <p:nvPr/>
          </p:nvSpPr>
          <p:spPr bwMode="auto">
            <a:xfrm>
              <a:off x="3460279" y="4472615"/>
              <a:ext cx="2392045" cy="1757045"/>
            </a:xfrm>
            <a:prstGeom prst="cloud">
              <a:avLst/>
            </a:prstGeom>
            <a:solidFill>
              <a:srgbClr val="F9E383"/>
            </a:solidFill>
            <a:ln w="44450" cap="flat" cmpd="sng" algn="ctr">
              <a:solidFill>
                <a:srgbClr val="CC33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pic>
          <p:nvPicPr>
            <p:cNvPr id="23562" name="Рисунок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1492" y="4815639"/>
              <a:ext cx="909618" cy="904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63" name="TextBox 18"/>
            <p:cNvSpPr txBox="1">
              <a:spLocks noChangeArrowheads="1"/>
            </p:cNvSpPr>
            <p:nvPr/>
          </p:nvSpPr>
          <p:spPr bwMode="auto">
            <a:xfrm>
              <a:off x="3852357" y="5681283"/>
              <a:ext cx="1607887" cy="295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Aft>
                  <a:spcPts val="600"/>
                </a:spcAft>
              </a:pPr>
              <a:r>
                <a:rPr lang="ru-RU" altLang="ru-RU" sz="1200">
                  <a:latin typeface="Segoe UI" pitchFamily="34" charset="0"/>
                  <a:cs typeface="Segoe UI" pitchFamily="34" charset="0"/>
                </a:rPr>
                <a:t>1С:УНФ в облаке</a:t>
              </a: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6817965" y="1342519"/>
            <a:ext cx="2626772" cy="4115122"/>
            <a:chOff x="6817965" y="-38049"/>
            <a:chExt cx="2626772" cy="4115122"/>
          </a:xfrm>
        </p:grpSpPr>
        <p:pic>
          <p:nvPicPr>
            <p:cNvPr id="19" name="Рисунок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7965" y="-38049"/>
              <a:ext cx="2626772" cy="4115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72" name="Picture 2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2090" y="393998"/>
              <a:ext cx="2094550" cy="3290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9E383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44450" cap="flat" cmpd="sng" algn="ctr">
                  <a:solidFill>
                    <a:srgbClr val="CC3300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Приложение: планирование оперативного управления производством </a:t>
            </a:r>
          </a:p>
        </p:txBody>
      </p:sp>
      <p:sp>
        <p:nvSpPr>
          <p:cNvPr id="24580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BD2C37A0-EA36-4BA6-9CDA-E204D44431D9}" type="slidenum">
              <a:rPr lang="ru-RU" altLang="ru-RU" sz="1400" smtClean="0">
                <a:solidFill>
                  <a:srgbClr val="5B0917"/>
                </a:solidFill>
              </a:rPr>
              <a:pPr/>
              <a:t>33</a:t>
            </a:fld>
            <a:endParaRPr lang="ru-RU" altLang="ru-RU" sz="1400" smtClean="0">
              <a:solidFill>
                <a:srgbClr val="5B0917"/>
              </a:solidFill>
            </a:endParaRPr>
          </a:p>
        </p:txBody>
      </p:sp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107950" y="1268413"/>
            <a:ext cx="8928100" cy="5256212"/>
          </a:xfrm>
        </p:spPr>
        <p:txBody>
          <a:bodyPr/>
          <a:lstStyle/>
          <a:p>
            <a:r>
              <a:rPr lang="ru-RU" altLang="ru-RU" dirty="0" smtClean="0"/>
              <a:t>Партнер: </a:t>
            </a:r>
            <a:r>
              <a:rPr lang="ru-RU" altLang="ru-RU" dirty="0" err="1" smtClean="0"/>
              <a:t>НеоСистемы</a:t>
            </a:r>
            <a:r>
              <a:rPr lang="ru-RU" altLang="ru-RU" dirty="0" smtClean="0"/>
              <a:t> (Петрозаводск)</a:t>
            </a:r>
            <a:endParaRPr lang="en-US" altLang="ru-RU" dirty="0" smtClean="0"/>
          </a:p>
          <a:p>
            <a:r>
              <a:rPr lang="ru-RU" altLang="ru-RU" dirty="0" smtClean="0"/>
              <a:t>Клиент: </a:t>
            </a:r>
            <a:r>
              <a:rPr lang="ru-RU" altLang="ru-RU" dirty="0" err="1" smtClean="0"/>
              <a:t>АтомЭнергоМаш</a:t>
            </a:r>
            <a:r>
              <a:rPr lang="ru-RU" altLang="ru-RU" smtClean="0"/>
              <a:t>-Технологии</a:t>
            </a:r>
            <a:endParaRPr lang="ru-RU" altLang="ru-RU" dirty="0" smtClean="0"/>
          </a:p>
          <a:p>
            <a:pPr lvl="1"/>
            <a:r>
              <a:rPr lang="ru-RU" altLang="ru-RU" dirty="0" smtClean="0"/>
              <a:t>Внедрено: «1С:УПП»</a:t>
            </a:r>
          </a:p>
          <a:p>
            <a:r>
              <a:rPr lang="ru-RU" altLang="ru-RU" dirty="0" smtClean="0"/>
              <a:t>Задача: планирование оперативного </a:t>
            </a:r>
            <a:br>
              <a:rPr lang="ru-RU" altLang="ru-RU" dirty="0" smtClean="0"/>
            </a:br>
            <a:r>
              <a:rPr lang="ru-RU" altLang="ru-RU" dirty="0" smtClean="0"/>
              <a:t>управления производством из цехов</a:t>
            </a:r>
          </a:p>
          <a:p>
            <a:pPr lvl="1"/>
            <a:r>
              <a:rPr lang="ru-RU" altLang="ru-RU" dirty="0" smtClean="0"/>
              <a:t>поиск номенклатуры по штрих-коду, </a:t>
            </a:r>
            <a:br>
              <a:rPr lang="ru-RU" altLang="ru-RU" dirty="0" smtClean="0"/>
            </a:br>
            <a:r>
              <a:rPr lang="ru-RU" altLang="ru-RU" dirty="0" smtClean="0"/>
              <a:t>по имени, по коду серии</a:t>
            </a:r>
          </a:p>
          <a:p>
            <a:pPr lvl="1"/>
            <a:r>
              <a:rPr lang="ru-RU" altLang="ru-RU" dirty="0" smtClean="0"/>
              <a:t>доступ к технологическим картам</a:t>
            </a:r>
          </a:p>
          <a:p>
            <a:pPr lvl="1"/>
            <a:r>
              <a:rPr lang="ru-RU" altLang="ru-RU" dirty="0" smtClean="0"/>
              <a:t>выдача заданий сотрудникам</a:t>
            </a:r>
          </a:p>
          <a:p>
            <a:pPr lvl="1"/>
            <a:r>
              <a:rPr lang="ru-RU" altLang="ru-RU" dirty="0" smtClean="0"/>
              <a:t>отметки факта выполнения </a:t>
            </a:r>
            <a:br>
              <a:rPr lang="ru-RU" altLang="ru-RU" dirty="0" smtClean="0"/>
            </a:br>
            <a:r>
              <a:rPr lang="ru-RU" altLang="ru-RU" dirty="0" smtClean="0"/>
              <a:t>производственных и контрольных </a:t>
            </a:r>
            <a:br>
              <a:rPr lang="ru-RU" altLang="ru-RU" dirty="0" smtClean="0"/>
            </a:br>
            <a:r>
              <a:rPr lang="ru-RU" altLang="ru-RU" dirty="0" smtClean="0"/>
              <a:t>операций</a:t>
            </a:r>
          </a:p>
          <a:p>
            <a:pPr lvl="1"/>
            <a:endParaRPr lang="ru-RU" altLang="ru-RU" dirty="0" smtClean="0"/>
          </a:p>
          <a:p>
            <a:pPr lvl="1"/>
            <a:endParaRPr lang="ru-RU" altLang="ru-RU" dirty="0" smtClean="0"/>
          </a:p>
        </p:txBody>
      </p:sp>
      <p:sp>
        <p:nvSpPr>
          <p:cNvPr id="9" name="Номер слайда 3"/>
          <p:cNvSpPr txBox="1">
            <a:spLocks/>
          </p:cNvSpPr>
          <p:nvPr/>
        </p:nvSpPr>
        <p:spPr bwMode="auto">
          <a:xfrm>
            <a:off x="8243888" y="6597650"/>
            <a:ext cx="766762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BD2C37A0-EA36-4BA6-9CDA-E204D44431D9}" type="slidenum">
              <a:rPr lang="ru-RU" altLang="ru-RU" sz="1400" smtClean="0">
                <a:solidFill>
                  <a:srgbClr val="5B0917"/>
                </a:solidFill>
              </a:rPr>
              <a:pPr/>
              <a:t>33</a:t>
            </a:fld>
            <a:endParaRPr lang="ru-RU" altLang="ru-RU" sz="1400" smtClean="0">
              <a:solidFill>
                <a:srgbClr val="5B0917"/>
              </a:solidFill>
            </a:endParaRPr>
          </a:p>
        </p:txBody>
      </p:sp>
      <p:pic>
        <p:nvPicPr>
          <p:cNvPr id="10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0063" y="1301849"/>
            <a:ext cx="3636962" cy="2273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45031" y="4017169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Приложение: планирование оперативного управления производством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dirty="0" smtClean="0"/>
              <a:t>Аппаратная платформа: </a:t>
            </a:r>
            <a:r>
              <a:rPr lang="en-US" altLang="ru-RU" dirty="0" err="1" smtClean="0"/>
              <a:t>iPad</a:t>
            </a:r>
            <a:endParaRPr lang="en-US" altLang="ru-RU" dirty="0" smtClean="0"/>
          </a:p>
          <a:p>
            <a:r>
              <a:rPr lang="ru-RU" altLang="ru-RU" dirty="0" smtClean="0"/>
              <a:t>Инструмент разработки: </a:t>
            </a:r>
            <a:br>
              <a:rPr lang="ru-RU" altLang="ru-RU" dirty="0" smtClean="0"/>
            </a:br>
            <a:r>
              <a:rPr lang="ru-RU" altLang="ru-RU" dirty="0" smtClean="0"/>
              <a:t>мобильная платформа «1С»</a:t>
            </a:r>
          </a:p>
          <a:p>
            <a:pPr lvl="1"/>
            <a:r>
              <a:rPr lang="ru-RU" altLang="ru-RU" dirty="0" smtClean="0"/>
              <a:t>Быстрая разработка</a:t>
            </a:r>
          </a:p>
          <a:p>
            <a:pPr lvl="1"/>
            <a:r>
              <a:rPr lang="ru-RU" altLang="ru-RU" dirty="0" smtClean="0"/>
              <a:t>Использование наработок на 1С</a:t>
            </a:r>
          </a:p>
          <a:p>
            <a:pPr lvl="1"/>
            <a:r>
              <a:rPr lang="ru-RU" altLang="ru-RU" dirty="0" smtClean="0"/>
              <a:t>Привычные механизмы </a:t>
            </a:r>
            <a:r>
              <a:rPr lang="en-US" altLang="ru-RU" dirty="0" smtClean="0"/>
              <a:t/>
            </a:r>
            <a:br>
              <a:rPr lang="en-US" altLang="ru-RU" dirty="0" smtClean="0"/>
            </a:br>
            <a:r>
              <a:rPr lang="ru-RU" altLang="ru-RU" dirty="0" smtClean="0"/>
              <a:t>интеграции данных</a:t>
            </a:r>
          </a:p>
          <a:p>
            <a:r>
              <a:rPr lang="en-US" altLang="ru-RU" dirty="0" smtClean="0"/>
              <a:t>12 </a:t>
            </a:r>
            <a:r>
              <a:rPr lang="ru-RU" altLang="ru-RU" dirty="0" smtClean="0"/>
              <a:t>человеко-месяцев</a:t>
            </a:r>
          </a:p>
          <a:p>
            <a:pPr lvl="1"/>
            <a:r>
              <a:rPr lang="ru-RU" altLang="ru-RU" dirty="0" smtClean="0"/>
              <a:t>Сканирование штрих-кодов мобильной камерой</a:t>
            </a:r>
          </a:p>
          <a:p>
            <a:pPr lvl="1"/>
            <a:r>
              <a:rPr lang="ru-RU" altLang="ru-RU" dirty="0" smtClean="0"/>
              <a:t>Формирование отчетов через график </a:t>
            </a:r>
            <a:r>
              <a:rPr lang="ru-RU" altLang="ru-RU" dirty="0" err="1" smtClean="0"/>
              <a:t>Ганта</a:t>
            </a:r>
            <a:endParaRPr lang="ru-RU" altLang="ru-RU" dirty="0" smtClean="0"/>
          </a:p>
          <a:p>
            <a:r>
              <a:rPr lang="ru-RU" altLang="ru-RU" dirty="0" smtClean="0"/>
              <a:t>Более 100 пользователей</a:t>
            </a:r>
          </a:p>
          <a:p>
            <a:pPr lvl="1"/>
            <a:endParaRPr lang="ru-RU" altLang="ru-RU" dirty="0" smtClean="0"/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8BF536DA-E27F-4ED8-9FD5-543A2782F6C2}" type="slidenum">
              <a:rPr lang="ru-RU" altLang="ru-RU" sz="1400" smtClean="0">
                <a:solidFill>
                  <a:srgbClr val="5B0917"/>
                </a:solidFill>
              </a:rPr>
              <a:pPr/>
              <a:t>34</a:t>
            </a:fld>
            <a:endParaRPr lang="ru-RU" altLang="ru-RU" sz="1400" smtClean="0">
              <a:solidFill>
                <a:srgbClr val="5B0917"/>
              </a:solidFill>
            </a:endParaRPr>
          </a:p>
        </p:txBody>
      </p:sp>
      <p:grpSp>
        <p:nvGrpSpPr>
          <p:cNvPr id="9" name="Группа 8"/>
          <p:cNvGrpSpPr>
            <a:grpSpLocks/>
          </p:cNvGrpSpPr>
          <p:nvPr/>
        </p:nvGrpSpPr>
        <p:grpSpPr bwMode="auto">
          <a:xfrm>
            <a:off x="4829175" y="1149350"/>
            <a:ext cx="4229100" cy="2762250"/>
            <a:chOff x="6084168" y="1474118"/>
            <a:chExt cx="4229100" cy="2762250"/>
          </a:xfrm>
        </p:grpSpPr>
        <p:pic>
          <p:nvPicPr>
            <p:cNvPr id="25609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1474118"/>
              <a:ext cx="4229100" cy="276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9E383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44450" algn="ctr">
                  <a:solidFill>
                    <a:srgbClr val="CC33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0" name="Рисунок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5266" y="1886504"/>
              <a:ext cx="3312368" cy="1989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Группа 13"/>
          <p:cNvGrpSpPr>
            <a:grpSpLocks/>
          </p:cNvGrpSpPr>
          <p:nvPr/>
        </p:nvGrpSpPr>
        <p:grpSpPr bwMode="auto">
          <a:xfrm>
            <a:off x="6653213" y="2354263"/>
            <a:ext cx="2681287" cy="4200525"/>
            <a:chOff x="6589944" y="2649488"/>
            <a:chExt cx="2682273" cy="4200000"/>
          </a:xfrm>
        </p:grpSpPr>
        <p:pic>
          <p:nvPicPr>
            <p:cNvPr id="25607" name="Рисунок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9944" y="2649488"/>
              <a:ext cx="2682273" cy="42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8" name="Рисунок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9891" y="3235557"/>
              <a:ext cx="2121709" cy="2913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Приложение: Мобильный Агент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dirty="0" smtClean="0"/>
              <a:t>Партнер: «</a:t>
            </a:r>
            <a:r>
              <a:rPr lang="ru-RU" altLang="ru-RU" dirty="0" err="1" smtClean="0"/>
              <a:t>Алиас</a:t>
            </a:r>
            <a:r>
              <a:rPr lang="ru-RU" altLang="ru-RU" dirty="0" smtClean="0"/>
              <a:t>» (Красноярск)</a:t>
            </a:r>
          </a:p>
          <a:p>
            <a:r>
              <a:rPr lang="ru-RU" altLang="ru-RU" dirty="0" smtClean="0"/>
              <a:t>Требования:</a:t>
            </a:r>
          </a:p>
          <a:p>
            <a:pPr lvl="1"/>
            <a:r>
              <a:rPr lang="ru-RU" altLang="ru-RU" dirty="0" smtClean="0"/>
              <a:t>Работа со всем прайс-листом</a:t>
            </a:r>
          </a:p>
          <a:p>
            <a:pPr lvl="2"/>
            <a:r>
              <a:rPr lang="ru-RU" altLang="ru-RU" dirty="0" smtClean="0"/>
              <a:t>20 000 товаров</a:t>
            </a:r>
          </a:p>
          <a:p>
            <a:pPr lvl="2"/>
            <a:r>
              <a:rPr lang="ru-RU" altLang="ru-RU" dirty="0" smtClean="0"/>
              <a:t>150 000 характеристик</a:t>
            </a:r>
          </a:p>
          <a:p>
            <a:pPr lvl="2"/>
            <a:r>
              <a:rPr lang="ru-RU" altLang="ru-RU" dirty="0" smtClean="0"/>
              <a:t>18 000 изображений</a:t>
            </a:r>
          </a:p>
          <a:p>
            <a:pPr lvl="1"/>
            <a:r>
              <a:rPr lang="ru-RU" altLang="ru-RU" dirty="0" smtClean="0"/>
              <a:t>Загружать из базы остатки, цены, дебиторскую задолженность</a:t>
            </a:r>
          </a:p>
          <a:p>
            <a:pPr lvl="1"/>
            <a:r>
              <a:rPr lang="ru-RU" altLang="ru-RU" dirty="0" smtClean="0"/>
              <a:t>Обработка заявок и обратный ответ в режиме реального времени</a:t>
            </a:r>
          </a:p>
          <a:p>
            <a:pPr lvl="1"/>
            <a:r>
              <a:rPr lang="ru-RU" altLang="ru-RU" dirty="0" smtClean="0"/>
              <a:t>Контроль местоположение агентов</a:t>
            </a:r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6CAA5C2-8D90-4B22-97FF-4F33C8B1E4A2}" type="slidenum">
              <a:rPr lang="ru-RU" altLang="ru-RU" sz="1400" smtClean="0">
                <a:solidFill>
                  <a:srgbClr val="5B0917"/>
                </a:solidFill>
              </a:rPr>
              <a:pPr/>
              <a:t>35</a:t>
            </a:fld>
            <a:endParaRPr lang="ru-RU" altLang="ru-RU" sz="1400" smtClean="0">
              <a:solidFill>
                <a:srgbClr val="5B0917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Приложение: Мобильный Агент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dirty="0" smtClean="0"/>
              <a:t>Время разработки: 10 человеко-дней</a:t>
            </a:r>
          </a:p>
          <a:p>
            <a:pPr lvl="1"/>
            <a:r>
              <a:rPr lang="ru-RU" altLang="ru-RU" dirty="0" smtClean="0"/>
              <a:t>За основу взята </a:t>
            </a:r>
            <a:r>
              <a:rPr lang="ru-RU" altLang="ru-RU" dirty="0" err="1" smtClean="0"/>
              <a:t>демо</a:t>
            </a:r>
            <a:r>
              <a:rPr lang="ru-RU" altLang="ru-RU" dirty="0" smtClean="0"/>
              <a:t>-конфигурация 1С</a:t>
            </a:r>
          </a:p>
          <a:p>
            <a:r>
              <a:rPr lang="ru-RU" altLang="ru-RU" dirty="0" smtClean="0"/>
              <a:t>Обмен данными – через </a:t>
            </a:r>
            <a:r>
              <a:rPr lang="en-US" altLang="ru-RU" dirty="0" smtClean="0"/>
              <a:t>Web</a:t>
            </a:r>
            <a:r>
              <a:rPr lang="ru-RU" altLang="ru-RU" dirty="0" smtClean="0"/>
              <a:t>-сервисы</a:t>
            </a:r>
          </a:p>
          <a:p>
            <a:pPr lvl="1"/>
            <a:r>
              <a:rPr lang="ru-RU" altLang="ru-RU" dirty="0" smtClean="0"/>
              <a:t>первичная синхронизация: 10 минут</a:t>
            </a:r>
          </a:p>
          <a:p>
            <a:pPr lvl="2"/>
            <a:r>
              <a:rPr lang="ru-RU" altLang="ru-RU" dirty="0" smtClean="0"/>
              <a:t>20 000 товаров</a:t>
            </a:r>
          </a:p>
          <a:p>
            <a:pPr lvl="2"/>
            <a:r>
              <a:rPr lang="ru-RU" altLang="ru-RU" dirty="0" smtClean="0"/>
              <a:t>150 000 характеристик</a:t>
            </a:r>
          </a:p>
          <a:p>
            <a:pPr lvl="2"/>
            <a:r>
              <a:rPr lang="ru-RU" altLang="ru-RU" dirty="0" smtClean="0"/>
              <a:t>18 000 изображений</a:t>
            </a:r>
          </a:p>
          <a:p>
            <a:pPr lvl="1"/>
            <a:r>
              <a:rPr lang="ru-RU" altLang="ru-RU" dirty="0" smtClean="0"/>
              <a:t>регулярная синхронизация: </a:t>
            </a:r>
            <a:r>
              <a:rPr lang="en-US" altLang="ru-RU" dirty="0" smtClean="0"/>
              <a:t>30 </a:t>
            </a:r>
            <a:r>
              <a:rPr lang="ru-RU" altLang="ru-RU" dirty="0" smtClean="0"/>
              <a:t>секунд</a:t>
            </a:r>
          </a:p>
          <a:p>
            <a:endParaRPr lang="ru-RU" altLang="ru-RU" dirty="0" smtClean="0"/>
          </a:p>
          <a:p>
            <a:endParaRPr lang="ru-RU" altLang="ru-RU" dirty="0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3E970270-2F78-44C8-A598-F88386E67CD7}" type="slidenum">
              <a:rPr lang="ru-RU" altLang="ru-RU" sz="1400" smtClean="0">
                <a:solidFill>
                  <a:srgbClr val="5B0917"/>
                </a:solidFill>
              </a:rPr>
              <a:pPr/>
              <a:t>36</a:t>
            </a:fld>
            <a:endParaRPr lang="ru-RU" altLang="ru-RU" sz="1400" smtClean="0">
              <a:solidFill>
                <a:srgbClr val="5B0917"/>
              </a:solidFill>
            </a:endParaRPr>
          </a:p>
        </p:txBody>
      </p:sp>
      <p:grpSp>
        <p:nvGrpSpPr>
          <p:cNvPr id="16" name="Группа 25"/>
          <p:cNvGrpSpPr>
            <a:grpSpLocks noChangeAspect="1"/>
          </p:cNvGrpSpPr>
          <p:nvPr/>
        </p:nvGrpSpPr>
        <p:grpSpPr bwMode="auto">
          <a:xfrm>
            <a:off x="312738" y="4240213"/>
            <a:ext cx="6843712" cy="2681287"/>
            <a:chOff x="1083935" y="1501423"/>
            <a:chExt cx="7605326" cy="2978365"/>
          </a:xfrm>
        </p:grpSpPr>
        <p:grpSp>
          <p:nvGrpSpPr>
            <p:cNvPr id="27656" name="Группа 14"/>
            <p:cNvGrpSpPr>
              <a:grpSpLocks/>
            </p:cNvGrpSpPr>
            <p:nvPr/>
          </p:nvGrpSpPr>
          <p:grpSpPr bwMode="auto">
            <a:xfrm>
              <a:off x="1083935" y="1501423"/>
              <a:ext cx="6946789" cy="2978365"/>
              <a:chOff x="3784353" y="1428186"/>
              <a:chExt cx="5317272" cy="2107761"/>
            </a:xfrm>
          </p:grpSpPr>
          <p:grpSp>
            <p:nvGrpSpPr>
              <p:cNvPr id="27659" name="Группа 15"/>
              <p:cNvGrpSpPr>
                <a:grpSpLocks/>
              </p:cNvGrpSpPr>
              <p:nvPr/>
            </p:nvGrpSpPr>
            <p:grpSpPr bwMode="auto">
              <a:xfrm>
                <a:off x="4091505" y="1428186"/>
                <a:ext cx="4311390" cy="2107761"/>
                <a:chOff x="850205" y="1656301"/>
                <a:chExt cx="4311390" cy="2107761"/>
              </a:xfrm>
            </p:grpSpPr>
            <p:pic>
              <p:nvPicPr>
                <p:cNvPr id="27663" name="Рисунок 19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9456"/>
                <a:stretch>
                  <a:fillRect/>
                </a:stretch>
              </p:blipFill>
              <p:spPr bwMode="auto">
                <a:xfrm>
                  <a:off x="850205" y="1656301"/>
                  <a:ext cx="2994008" cy="21077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7664" name="Рисунок 20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5432" t="31691" r="4059" b="31123"/>
                <a:stretch>
                  <a:fillRect/>
                </a:stretch>
              </p:blipFill>
              <p:spPr bwMode="auto">
                <a:xfrm>
                  <a:off x="4371326" y="2114247"/>
                  <a:ext cx="790269" cy="11918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7665" name="Рисунок 21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8302" t="43199" r="62830" b="48390"/>
                <a:stretch>
                  <a:fillRect/>
                </a:stretch>
              </p:blipFill>
              <p:spPr bwMode="auto">
                <a:xfrm>
                  <a:off x="3875589" y="2570300"/>
                  <a:ext cx="438539" cy="1772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27660" name="TextBox 16"/>
              <p:cNvSpPr txBox="1">
                <a:spLocks noChangeArrowheads="1"/>
              </p:cNvSpPr>
              <p:nvPr/>
            </p:nvSpPr>
            <p:spPr bwMode="auto">
              <a:xfrm>
                <a:off x="3784353" y="2983851"/>
                <a:ext cx="2643004" cy="3920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Aft>
                    <a:spcPts val="600"/>
                  </a:spcAft>
                </a:pPr>
                <a:r>
                  <a:rPr lang="ru-RU" altLang="ru-RU" sz="1200">
                    <a:latin typeface="Segoe UI" pitchFamily="34" charset="0"/>
                    <a:cs typeface="Segoe UI" pitchFamily="34" charset="0"/>
                  </a:rPr>
                  <a:t>1С:Управление торговлей, версия 11 +                                  дополнительный модуль</a:t>
                </a:r>
              </a:p>
            </p:txBody>
          </p:sp>
          <p:sp>
            <p:nvSpPr>
              <p:cNvPr id="27661" name="TextBox 17"/>
              <p:cNvSpPr txBox="1">
                <a:spLocks noChangeArrowheads="1"/>
              </p:cNvSpPr>
              <p:nvPr/>
            </p:nvSpPr>
            <p:spPr bwMode="auto">
              <a:xfrm>
                <a:off x="5417846" y="2826411"/>
                <a:ext cx="2274140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Aft>
                    <a:spcPts val="600"/>
                  </a:spcAft>
                </a:pPr>
                <a:r>
                  <a:rPr lang="ru-RU" altLang="ru-RU" sz="1200">
                    <a:latin typeface="Segoe UI" pitchFamily="34" charset="0"/>
                    <a:cs typeface="Segoe UI" pitchFamily="34" charset="0"/>
                  </a:rPr>
                  <a:t>Веб-сервис</a:t>
                </a:r>
              </a:p>
            </p:txBody>
          </p:sp>
          <p:sp>
            <p:nvSpPr>
              <p:cNvPr id="27662" name="TextBox 18"/>
              <p:cNvSpPr txBox="1">
                <a:spLocks noChangeArrowheads="1"/>
              </p:cNvSpPr>
              <p:nvPr/>
            </p:nvSpPr>
            <p:spPr bwMode="auto">
              <a:xfrm>
                <a:off x="6827485" y="2931537"/>
                <a:ext cx="2274140" cy="209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Aft>
                    <a:spcPts val="600"/>
                  </a:spcAft>
                </a:pPr>
                <a:r>
                  <a:rPr lang="ru-RU" altLang="ru-RU" sz="1200">
                    <a:latin typeface="Segoe UI" pitchFamily="34" charset="0"/>
                    <a:cs typeface="Segoe UI" pitchFamily="34" charset="0"/>
                  </a:rPr>
                  <a:t>Мобильное приложение</a:t>
                </a:r>
              </a:p>
            </p:txBody>
          </p:sp>
        </p:grpSp>
        <p:pic>
          <p:nvPicPr>
            <p:cNvPr id="27657" name="Picture 11" descr="C:\Users\j_shilova\Desktop\Презентации\для презентаций\applelogo_1280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1384" y="2202850"/>
              <a:ext cx="363498" cy="675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8" name="Picture 12" descr="C:\Users\j_shilova\Desktop\Презентации\для презентаций\Android_logo_512px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7006" y="3051017"/>
              <a:ext cx="552255" cy="516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765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341438"/>
            <a:ext cx="42291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Рисунок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1604963"/>
            <a:ext cx="3455988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Мобильная платформа 1С</a:t>
            </a:r>
          </a:p>
        </p:txBody>
      </p:sp>
      <p:sp>
        <p:nvSpPr>
          <p:cNvPr id="28675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dirty="0" smtClean="0"/>
              <a:t>Быстрая разработка</a:t>
            </a:r>
            <a:r>
              <a:rPr lang="en-US" altLang="ru-RU" dirty="0" smtClean="0"/>
              <a:t>:</a:t>
            </a:r>
            <a:r>
              <a:rPr lang="ru-RU" altLang="ru-RU" dirty="0" smtClean="0"/>
              <a:t> </a:t>
            </a:r>
            <a:br>
              <a:rPr lang="ru-RU" altLang="ru-RU" dirty="0" smtClean="0"/>
            </a:br>
            <a:r>
              <a:rPr lang="ru-RU" altLang="ru-RU" dirty="0" smtClean="0"/>
              <a:t>один код – 3 приложения</a:t>
            </a:r>
            <a:r>
              <a:rPr lang="en-US" altLang="ru-RU" dirty="0" smtClean="0"/>
              <a:t> </a:t>
            </a:r>
            <a:r>
              <a:rPr lang="ru-RU" altLang="ru-RU" dirty="0" smtClean="0"/>
              <a:t> </a:t>
            </a:r>
          </a:p>
          <a:p>
            <a:pPr lvl="1"/>
            <a:r>
              <a:rPr lang="en-US" altLang="ru-RU" dirty="0" err="1" smtClean="0"/>
              <a:t>iOS</a:t>
            </a:r>
            <a:endParaRPr lang="ru-RU" altLang="ru-RU" dirty="0" smtClean="0"/>
          </a:p>
          <a:p>
            <a:pPr lvl="1"/>
            <a:r>
              <a:rPr lang="en-US" altLang="ru-RU" dirty="0" smtClean="0"/>
              <a:t>Android</a:t>
            </a:r>
            <a:endParaRPr lang="ru-RU" altLang="ru-RU" dirty="0" smtClean="0"/>
          </a:p>
          <a:p>
            <a:pPr lvl="1"/>
            <a:r>
              <a:rPr lang="en-US" altLang="ru-RU" dirty="0" smtClean="0"/>
              <a:t>Windows Phone</a:t>
            </a:r>
            <a:endParaRPr lang="ru-RU" altLang="ru-RU" dirty="0" smtClean="0"/>
          </a:p>
          <a:p>
            <a:r>
              <a:rPr lang="ru-RU" altLang="ru-RU" dirty="0" smtClean="0"/>
              <a:t>В знакомой среде 1С</a:t>
            </a:r>
          </a:p>
          <a:p>
            <a:r>
              <a:rPr lang="ru-RU" altLang="ru-RU" dirty="0" smtClean="0"/>
              <a:t>Мобильный фронт-енд</a:t>
            </a:r>
          </a:p>
          <a:p>
            <a:pPr lvl="1"/>
            <a:r>
              <a:rPr lang="ru-RU" altLang="ru-RU" dirty="0" smtClean="0"/>
              <a:t>Для 1С</a:t>
            </a:r>
          </a:p>
          <a:p>
            <a:pPr lvl="1"/>
            <a:r>
              <a:rPr lang="ru-RU" altLang="ru-RU" dirty="0" smtClean="0"/>
              <a:t>Для </a:t>
            </a:r>
            <a:r>
              <a:rPr lang="ru-RU" altLang="ru-RU" b="1" u="sng" dirty="0" smtClean="0"/>
              <a:t>любого</a:t>
            </a:r>
            <a:r>
              <a:rPr lang="ru-RU" altLang="ru-RU" dirty="0" smtClean="0"/>
              <a:t> приложения</a:t>
            </a:r>
          </a:p>
          <a:p>
            <a:endParaRPr lang="ru-RU" altLang="ru-RU" dirty="0" smtClean="0"/>
          </a:p>
        </p:txBody>
      </p:sp>
      <p:sp>
        <p:nvSpPr>
          <p:cNvPr id="28676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816DECE2-F2D4-4061-9E7B-0D8266E4618B}" type="slidenum">
              <a:rPr lang="ru-RU" altLang="ru-RU" sz="1400" smtClean="0">
                <a:solidFill>
                  <a:srgbClr val="5B0917"/>
                </a:solidFill>
              </a:rPr>
              <a:pPr/>
              <a:t>37</a:t>
            </a:fld>
            <a:endParaRPr lang="ru-RU" altLang="ru-RU" sz="1400" smtClean="0">
              <a:solidFill>
                <a:srgbClr val="5B0917"/>
              </a:solidFill>
            </a:endParaRP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412776"/>
            <a:ext cx="4654550" cy="290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895873"/>
            <a:ext cx="4065587" cy="350043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911" y="4170412"/>
            <a:ext cx="4750828" cy="285461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0" y="3644900"/>
            <a:ext cx="9144000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defRPr/>
            </a:pPr>
            <a:r>
              <a:rPr lang="ru-RU" altLang="ru-RU" sz="4400" b="1" dirty="0" smtClean="0">
                <a:solidFill>
                  <a:schemeClr val="tx2">
                    <a:lumMod val="75000"/>
                  </a:schemeClr>
                </a:solidFill>
              </a:rPr>
              <a:t>Спасибо за внимание!</a:t>
            </a:r>
          </a:p>
        </p:txBody>
      </p:sp>
      <p:sp>
        <p:nvSpPr>
          <p:cNvPr id="30723" name="Text Box 8"/>
          <p:cNvSpPr txBox="1">
            <a:spLocks noChangeArrowheads="1"/>
          </p:cNvSpPr>
          <p:nvPr/>
        </p:nvSpPr>
        <p:spPr bwMode="auto">
          <a:xfrm>
            <a:off x="468313" y="5888038"/>
            <a:ext cx="8351837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2400" b="1">
                <a:solidFill>
                  <a:srgbClr val="CC3300"/>
                </a:solidFill>
              </a:rPr>
              <a:t>Петр Грибанов </a:t>
            </a:r>
            <a:r>
              <a:rPr lang="en-US" altLang="ru-RU" sz="2400" b="1" u="sng">
                <a:solidFill>
                  <a:srgbClr val="002060"/>
                </a:solidFill>
              </a:rPr>
              <a:t>grip@1c.ru</a:t>
            </a:r>
            <a:endParaRPr lang="ru-RU" altLang="ru-RU" sz="2400" b="1" u="sng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 компании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950" y="1268413"/>
            <a:ext cx="8928100" cy="2016571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/>
              <a:t>Фирма </a:t>
            </a:r>
            <a:r>
              <a:rPr lang="ru-RU" b="1" dirty="0"/>
              <a:t>«1С»</a:t>
            </a:r>
            <a:r>
              <a:rPr lang="ru-RU" dirty="0"/>
              <a:t> (произносится </a:t>
            </a:r>
            <a:r>
              <a:rPr lang="ru-RU" i="1" dirty="0"/>
              <a:t>Один эс</a:t>
            </a:r>
            <a:r>
              <a:rPr lang="ru-RU" dirty="0"/>
              <a:t>) — российская компания, специализирующаяся на </a:t>
            </a:r>
            <a:r>
              <a:rPr lang="ru-RU" dirty="0" err="1"/>
              <a:t>дистрибьюции</a:t>
            </a:r>
            <a:r>
              <a:rPr lang="ru-RU" dirty="0"/>
              <a:t>, поддержке и разработке </a:t>
            </a:r>
            <a:r>
              <a:rPr lang="ru-RU" b="1" u="sng" dirty="0"/>
              <a:t>компьютерных программ и баз данных делового</a:t>
            </a:r>
            <a:r>
              <a:rPr lang="ru-RU" dirty="0"/>
              <a:t> и домашнего </a:t>
            </a:r>
            <a:r>
              <a:rPr lang="ru-RU" b="1" u="sng" dirty="0"/>
              <a:t>назначения</a:t>
            </a:r>
            <a:r>
              <a:rPr lang="ru-RU" dirty="0" smtClean="0"/>
              <a:t>.</a:t>
            </a:r>
          </a:p>
          <a:p>
            <a:pPr marL="0" indent="0" algn="r">
              <a:buNone/>
            </a:pPr>
            <a:r>
              <a:rPr lang="ru-RU" dirty="0" smtClean="0"/>
              <a:t>Википедия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920EFE4-7A78-40E3-949B-C8E94D47BA33}" type="slidenum">
              <a:rPr lang="ru-RU" altLang="ru-RU" smtClean="0"/>
              <a:pPr>
                <a:defRPr/>
              </a:pPr>
              <a:t>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179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 компании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950" y="1268413"/>
            <a:ext cx="8928100" cy="2016571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Фирма «1С» производит: </a:t>
            </a:r>
          </a:p>
          <a:p>
            <a:r>
              <a:rPr lang="ru-RU" dirty="0" smtClean="0"/>
              <a:t>средства </a:t>
            </a:r>
            <a:r>
              <a:rPr lang="ru-RU" dirty="0"/>
              <a:t>разработки бизнес-приложений и </a:t>
            </a:r>
            <a:endParaRPr lang="ru-RU" dirty="0" smtClean="0"/>
          </a:p>
          <a:p>
            <a:r>
              <a:rPr lang="ru-RU" dirty="0" smtClean="0"/>
              <a:t>бизнес-приложения</a:t>
            </a:r>
            <a:r>
              <a:rPr lang="ru-RU" dirty="0"/>
              <a:t>, созданные с помощью этих средств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920EFE4-7A78-40E3-949B-C8E94D47BA33}" type="slidenum">
              <a:rPr lang="ru-RU" altLang="ru-RU" smtClean="0"/>
              <a:pPr>
                <a:defRPr/>
              </a:pPr>
              <a:t>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3212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Продукты 1С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1С:Бухгалтерия</a:t>
            </a:r>
          </a:p>
          <a:p>
            <a:pPr lvl="1"/>
            <a:r>
              <a:rPr lang="ru-RU" dirty="0" smtClean="0"/>
              <a:t>КОРП</a:t>
            </a:r>
          </a:p>
          <a:p>
            <a:pPr lvl="1"/>
            <a:r>
              <a:rPr lang="ru-RU" dirty="0" smtClean="0"/>
              <a:t>1С:Упрощенка</a:t>
            </a:r>
          </a:p>
          <a:p>
            <a:pPr lvl="1"/>
            <a:r>
              <a:rPr lang="ru-RU" dirty="0" smtClean="0"/>
              <a:t>1С:Предприниматель</a:t>
            </a:r>
            <a:endParaRPr lang="ru-RU" dirty="0"/>
          </a:p>
          <a:p>
            <a:r>
              <a:rPr lang="ru-RU" dirty="0" smtClean="0"/>
              <a:t>1С:Управление Небольшой Фирмой</a:t>
            </a:r>
          </a:p>
          <a:p>
            <a:r>
              <a:rPr lang="ru-RU" dirty="0"/>
              <a:t>Управление </a:t>
            </a:r>
            <a:r>
              <a:rPr lang="ru-RU" dirty="0" smtClean="0"/>
              <a:t>торговлей</a:t>
            </a:r>
          </a:p>
          <a:p>
            <a:r>
              <a:rPr lang="ru-RU" dirty="0" smtClean="0"/>
              <a:t>1С:Зарплата </a:t>
            </a:r>
            <a:r>
              <a:rPr lang="ru-RU" dirty="0"/>
              <a:t>и управление </a:t>
            </a:r>
            <a:r>
              <a:rPr lang="ru-RU" dirty="0" smtClean="0"/>
              <a:t>персоналом</a:t>
            </a:r>
          </a:p>
          <a:p>
            <a:r>
              <a:rPr lang="ru-RU" dirty="0" smtClean="0"/>
              <a:t>…</a:t>
            </a:r>
          </a:p>
          <a:p>
            <a:r>
              <a:rPr lang="ru-RU" dirty="0"/>
              <a:t>1С:</a:t>
            </a:r>
            <a:r>
              <a:rPr lang="en-US" dirty="0"/>
              <a:t>ERP </a:t>
            </a:r>
            <a:r>
              <a:rPr lang="ru-RU" dirty="0"/>
              <a:t>Управление предприятием 2.0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920EFE4-7A78-40E3-949B-C8E94D47BA33}" type="slidenum">
              <a:rPr lang="ru-RU" altLang="ru-RU" smtClean="0"/>
              <a:pPr>
                <a:defRPr/>
              </a:pPr>
              <a:t>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1143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8888" y="44450"/>
            <a:ext cx="7489576" cy="1081088"/>
          </a:xfrm>
        </p:spPr>
        <p:txBody>
          <a:bodyPr/>
          <a:lstStyle/>
          <a:p>
            <a:r>
              <a:rPr lang="ru-RU" dirty="0" smtClean="0"/>
              <a:t>Платформенно-ориентированный подход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920EFE4-7A78-40E3-949B-C8E94D47BA33}" type="slidenum">
              <a:rPr lang="ru-RU" altLang="ru-RU" smtClean="0"/>
              <a:pPr>
                <a:defRPr/>
              </a:pPr>
              <a:t>7</a:t>
            </a:fld>
            <a:endParaRPr lang="ru-RU" alt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28800"/>
            <a:ext cx="2540579" cy="33281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251241"/>
            <a:ext cx="3226535" cy="208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96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1258888" y="44450"/>
            <a:ext cx="7777608" cy="1081088"/>
          </a:xfrm>
        </p:spPr>
        <p:txBody>
          <a:bodyPr/>
          <a:lstStyle/>
          <a:p>
            <a:r>
              <a:rPr lang="ru-RU" altLang="ru-RU" dirty="0" smtClean="0"/>
              <a:t>Модель разработки прикладного решения 1С</a:t>
            </a:r>
          </a:p>
        </p:txBody>
      </p:sp>
      <p:sp>
        <p:nvSpPr>
          <p:cNvPr id="7172" name="Объект 1"/>
          <p:cNvSpPr>
            <a:spLocks noGrp="1"/>
          </p:cNvSpPr>
          <p:nvPr>
            <p:ph idx="1"/>
          </p:nvPr>
        </p:nvSpPr>
        <p:spPr>
          <a:xfrm>
            <a:off x="428625" y="1285875"/>
            <a:ext cx="8294688" cy="877888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ru-RU" altLang="ru-RU" smtClean="0"/>
              <a:t>Понятия, в которых оперирует разработчик.</a:t>
            </a:r>
          </a:p>
          <a:p>
            <a:pPr marL="0" indent="0">
              <a:buFont typeface="Wingdings" pitchFamily="2" charset="2"/>
              <a:buNone/>
            </a:pPr>
            <a:r>
              <a:rPr lang="ru-RU" altLang="ru-RU" smtClean="0"/>
              <a:t>«Кирпичи», из которых он строит бизнес-приложение.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 bwMode="auto">
          <a:xfrm>
            <a:off x="447675" y="2620963"/>
            <a:ext cx="3392488" cy="177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1600">
                <a:solidFill>
                  <a:srgbClr val="333333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200">
                <a:solidFill>
                  <a:srgbClr val="333333"/>
                </a:solidFill>
                <a:latin typeface="+mn-lt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000">
                <a:solidFill>
                  <a:srgbClr val="333333"/>
                </a:solidFill>
                <a:latin typeface="+mn-lt"/>
              </a:defRPr>
            </a:lvl5pPr>
            <a:lvl6pPr marL="25146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000">
                <a:solidFill>
                  <a:srgbClr val="333333"/>
                </a:solidFill>
                <a:latin typeface="+mn-lt"/>
              </a:defRPr>
            </a:lvl6pPr>
            <a:lvl7pPr marL="29718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000">
                <a:solidFill>
                  <a:srgbClr val="333333"/>
                </a:solidFill>
                <a:latin typeface="+mn-lt"/>
              </a:defRPr>
            </a:lvl7pPr>
            <a:lvl8pPr marL="34290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000">
                <a:solidFill>
                  <a:srgbClr val="333333"/>
                </a:solidFill>
                <a:latin typeface="+mn-lt"/>
              </a:defRPr>
            </a:lvl8pPr>
            <a:lvl9pPr marL="38862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000">
                <a:solidFill>
                  <a:srgbClr val="333333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ru-RU" altLang="ru-RU" sz="1800" kern="0" dirty="0" smtClean="0"/>
              <a:t>Программный класс</a:t>
            </a:r>
          </a:p>
          <a:p>
            <a:pPr>
              <a:defRPr/>
            </a:pPr>
            <a:r>
              <a:rPr lang="ru-RU" altLang="ru-RU" sz="1800" kern="0" dirty="0" smtClean="0"/>
              <a:t>Таблица базы данных</a:t>
            </a:r>
          </a:p>
          <a:p>
            <a:pPr>
              <a:defRPr/>
            </a:pPr>
            <a:r>
              <a:rPr lang="ru-RU" altLang="ru-RU" sz="1800" kern="0" dirty="0" smtClean="0"/>
              <a:t>Сервер</a:t>
            </a:r>
          </a:p>
          <a:p>
            <a:pPr>
              <a:defRPr/>
            </a:pPr>
            <a:r>
              <a:rPr lang="ru-RU" altLang="ru-RU" sz="1800" kern="0" dirty="0" smtClean="0"/>
              <a:t>Программная библиотека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 bwMode="auto">
          <a:xfrm flipH="1">
            <a:off x="609600" y="2378075"/>
            <a:ext cx="2498725" cy="2325688"/>
          </a:xfrm>
          <a:prstGeom prst="line">
            <a:avLst/>
          </a:prstGeom>
          <a:solidFill>
            <a:srgbClr val="F9E383">
              <a:alpha val="50000"/>
            </a:srgbClr>
          </a:solidFill>
          <a:ln w="1524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Прямая соединительная линия 13"/>
          <p:cNvCxnSpPr/>
          <p:nvPr/>
        </p:nvCxnSpPr>
        <p:spPr bwMode="auto">
          <a:xfrm flipH="1" flipV="1">
            <a:off x="762000" y="2378075"/>
            <a:ext cx="2205038" cy="2325688"/>
          </a:xfrm>
          <a:prstGeom prst="line">
            <a:avLst/>
          </a:prstGeom>
          <a:solidFill>
            <a:srgbClr val="F9E383">
              <a:alpha val="50000"/>
            </a:srgbClr>
          </a:solidFill>
          <a:ln w="1524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Объект 2"/>
          <p:cNvSpPr txBox="1">
            <a:spLocks/>
          </p:cNvSpPr>
          <p:nvPr/>
        </p:nvSpPr>
        <p:spPr bwMode="auto">
          <a:xfrm>
            <a:off x="5084763" y="2632075"/>
            <a:ext cx="3546475" cy="175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1600">
                <a:solidFill>
                  <a:srgbClr val="333333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200">
                <a:solidFill>
                  <a:srgbClr val="333333"/>
                </a:solidFill>
                <a:latin typeface="+mn-lt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000">
                <a:solidFill>
                  <a:srgbClr val="333333"/>
                </a:solidFill>
                <a:latin typeface="+mn-lt"/>
              </a:defRPr>
            </a:lvl5pPr>
            <a:lvl6pPr marL="25146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000">
                <a:solidFill>
                  <a:srgbClr val="333333"/>
                </a:solidFill>
                <a:latin typeface="+mn-lt"/>
              </a:defRPr>
            </a:lvl6pPr>
            <a:lvl7pPr marL="29718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000">
                <a:solidFill>
                  <a:srgbClr val="333333"/>
                </a:solidFill>
                <a:latin typeface="+mn-lt"/>
              </a:defRPr>
            </a:lvl7pPr>
            <a:lvl8pPr marL="34290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000">
                <a:solidFill>
                  <a:srgbClr val="333333"/>
                </a:solidFill>
                <a:latin typeface="+mn-lt"/>
              </a:defRPr>
            </a:lvl8pPr>
            <a:lvl9pPr marL="38862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000">
                <a:solidFill>
                  <a:srgbClr val="333333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ru-RU" altLang="ru-RU" sz="1800" kern="0" dirty="0" smtClean="0"/>
              <a:t>Справочник</a:t>
            </a:r>
          </a:p>
          <a:p>
            <a:pPr>
              <a:defRPr/>
            </a:pPr>
            <a:r>
              <a:rPr lang="ru-RU" altLang="ru-RU" sz="1800" kern="0" dirty="0" smtClean="0"/>
              <a:t>Документ</a:t>
            </a:r>
          </a:p>
          <a:p>
            <a:pPr>
              <a:defRPr/>
            </a:pPr>
            <a:r>
              <a:rPr lang="ru-RU" altLang="ru-RU" sz="1800" kern="0" dirty="0" smtClean="0"/>
              <a:t>План счетов</a:t>
            </a:r>
          </a:p>
          <a:p>
            <a:pPr>
              <a:defRPr/>
            </a:pPr>
            <a:r>
              <a:rPr lang="ru-RU" altLang="ru-RU" sz="1800" kern="0" dirty="0" smtClean="0"/>
              <a:t>Регистр бухгалтерии</a:t>
            </a:r>
          </a:p>
        </p:txBody>
      </p:sp>
      <p:cxnSp>
        <p:nvCxnSpPr>
          <p:cNvPr id="18" name="Прямая соединительная линия 17"/>
          <p:cNvCxnSpPr>
            <a:cxnSpLocks noChangeShapeType="1"/>
          </p:cNvCxnSpPr>
          <p:nvPr/>
        </p:nvCxnSpPr>
        <p:spPr bwMode="auto">
          <a:xfrm>
            <a:off x="4567238" y="4530725"/>
            <a:ext cx="4064000" cy="0"/>
          </a:xfrm>
          <a:prstGeom prst="line">
            <a:avLst/>
          </a:prstGeom>
          <a:noFill/>
          <a:ln w="44450" algn="ctr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Объект 2"/>
          <p:cNvSpPr txBox="1">
            <a:spLocks/>
          </p:cNvSpPr>
          <p:nvPr/>
        </p:nvSpPr>
        <p:spPr bwMode="auto">
          <a:xfrm>
            <a:off x="4791075" y="4673600"/>
            <a:ext cx="3459163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1600">
                <a:solidFill>
                  <a:srgbClr val="333333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200">
                <a:solidFill>
                  <a:srgbClr val="333333"/>
                </a:solidFill>
                <a:latin typeface="+mn-lt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000">
                <a:solidFill>
                  <a:srgbClr val="333333"/>
                </a:solidFill>
                <a:latin typeface="+mn-lt"/>
              </a:defRPr>
            </a:lvl5pPr>
            <a:lvl6pPr marL="25146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000">
                <a:solidFill>
                  <a:srgbClr val="333333"/>
                </a:solidFill>
                <a:latin typeface="+mn-lt"/>
              </a:defRPr>
            </a:lvl6pPr>
            <a:lvl7pPr marL="29718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000">
                <a:solidFill>
                  <a:srgbClr val="333333"/>
                </a:solidFill>
                <a:latin typeface="+mn-lt"/>
              </a:defRPr>
            </a:lvl7pPr>
            <a:lvl8pPr marL="34290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000">
                <a:solidFill>
                  <a:srgbClr val="333333"/>
                </a:solidFill>
                <a:latin typeface="+mn-lt"/>
              </a:defRPr>
            </a:lvl8pPr>
            <a:lvl9pPr marL="38862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000">
                <a:solidFill>
                  <a:srgbClr val="333333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  <a:defRPr/>
            </a:pPr>
            <a:r>
              <a:rPr lang="ru-RU" altLang="ru-RU" sz="1800" b="1" kern="0" dirty="0" smtClean="0"/>
              <a:t>Платформа 1С:Предприятие</a:t>
            </a:r>
          </a:p>
        </p:txBody>
      </p:sp>
      <p:sp>
        <p:nvSpPr>
          <p:cNvPr id="12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8243888" y="6597650"/>
            <a:ext cx="766762" cy="260350"/>
          </a:xfrm>
        </p:spPr>
        <p:txBody>
          <a:bodyPr/>
          <a:lstStyle/>
          <a:p>
            <a:pPr>
              <a:defRPr/>
            </a:pPr>
            <a:fld id="{B920EFE4-7A78-40E3-949B-C8E94D47BA33}" type="slidenum">
              <a:rPr lang="ru-RU" altLang="ru-RU" smtClean="0"/>
              <a:pPr>
                <a:defRPr/>
              </a:pPr>
              <a:t>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9629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0.46232 0.36389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08" y="18194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46441 0.350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12" y="1752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7.40741E-7 L 0.4658 0.33426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81" y="16713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59259E-6 L 0.46806 0.32546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03" y="1627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dirty="0" smtClean="0"/>
              <a:t>1C = </a:t>
            </a:r>
            <a:r>
              <a:rPr lang="ru-RU" altLang="ru-RU" dirty="0" smtClean="0"/>
              <a:t>Платформа + Конфигурации</a:t>
            </a:r>
          </a:p>
        </p:txBody>
      </p:sp>
      <p:sp>
        <p:nvSpPr>
          <p:cNvPr id="6147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CAA76518-92F7-48BC-8079-E59DE9DC6415}" type="slidenum">
              <a:rPr lang="ru-RU" altLang="ru-RU" sz="1400" smtClean="0">
                <a:solidFill>
                  <a:srgbClr val="5B0917"/>
                </a:solidFill>
              </a:rPr>
              <a:pPr/>
              <a:t>9</a:t>
            </a:fld>
            <a:endParaRPr lang="ru-RU" altLang="ru-RU" sz="1400" smtClean="0">
              <a:solidFill>
                <a:srgbClr val="5B0917"/>
              </a:solidFill>
            </a:endParaRPr>
          </a:p>
        </p:txBody>
      </p:sp>
      <p:sp>
        <p:nvSpPr>
          <p:cNvPr id="6149" name="Line 50"/>
          <p:cNvSpPr>
            <a:spLocks noChangeShapeType="1"/>
          </p:cNvSpPr>
          <p:nvPr/>
        </p:nvSpPr>
        <p:spPr bwMode="auto">
          <a:xfrm>
            <a:off x="827088" y="5516563"/>
            <a:ext cx="6337300" cy="0"/>
          </a:xfrm>
          <a:prstGeom prst="line">
            <a:avLst/>
          </a:prstGeom>
          <a:noFill/>
          <a:ln w="44450">
            <a:solidFill>
              <a:srgbClr val="CC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6150" name="Line 50"/>
          <p:cNvSpPr>
            <a:spLocks noChangeShapeType="1"/>
          </p:cNvSpPr>
          <p:nvPr/>
        </p:nvSpPr>
        <p:spPr bwMode="auto">
          <a:xfrm>
            <a:off x="884238" y="4125913"/>
            <a:ext cx="6335712" cy="0"/>
          </a:xfrm>
          <a:prstGeom prst="line">
            <a:avLst/>
          </a:prstGeom>
          <a:noFill/>
          <a:ln w="44450">
            <a:solidFill>
              <a:srgbClr val="CC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6151" name="TextBox 14"/>
          <p:cNvSpPr txBox="1">
            <a:spLocks noChangeArrowheads="1"/>
          </p:cNvSpPr>
          <p:nvPr/>
        </p:nvSpPr>
        <p:spPr bwMode="auto">
          <a:xfrm>
            <a:off x="884238" y="5819775"/>
            <a:ext cx="183991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/>
              <a:t>База данных</a:t>
            </a:r>
          </a:p>
        </p:txBody>
      </p:sp>
      <p:sp>
        <p:nvSpPr>
          <p:cNvPr id="6152" name="TextBox 27"/>
          <p:cNvSpPr txBox="1">
            <a:spLocks noChangeArrowheads="1"/>
          </p:cNvSpPr>
          <p:nvPr/>
        </p:nvSpPr>
        <p:spPr bwMode="auto">
          <a:xfrm>
            <a:off x="884238" y="4598988"/>
            <a:ext cx="26320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/>
              <a:t>Сервер приложений</a:t>
            </a:r>
          </a:p>
        </p:txBody>
      </p:sp>
      <p:sp>
        <p:nvSpPr>
          <p:cNvPr id="6153" name="TextBox 28"/>
          <p:cNvSpPr txBox="1">
            <a:spLocks noChangeArrowheads="1"/>
          </p:cNvSpPr>
          <p:nvPr/>
        </p:nvSpPr>
        <p:spPr bwMode="auto">
          <a:xfrm>
            <a:off x="884238" y="2724150"/>
            <a:ext cx="2632075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/>
              <a:t>Клиент</a:t>
            </a:r>
          </a:p>
        </p:txBody>
      </p:sp>
      <p:pic>
        <p:nvPicPr>
          <p:cNvPr id="6154" name="Picture 6" descr="d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688" y="5729288"/>
            <a:ext cx="611187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2" descr="C:\Users\Gribanov_P\AppData\Local\Microsoft\Windows\Temporary Internet Files\Content.IE5\PGBQX3S7\net-server-12856-large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4295775"/>
            <a:ext cx="77787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351088"/>
            <a:ext cx="1954213" cy="12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7" name="AutoShape 121"/>
          <p:cNvSpPr>
            <a:spLocks noChangeArrowheads="1"/>
          </p:cNvSpPr>
          <p:nvPr/>
        </p:nvSpPr>
        <p:spPr bwMode="auto">
          <a:xfrm rot="10800000">
            <a:off x="3605213" y="5159375"/>
            <a:ext cx="327025" cy="719138"/>
          </a:xfrm>
          <a:prstGeom prst="upDownArrow">
            <a:avLst>
              <a:gd name="adj1" fmla="val 63111"/>
              <a:gd name="adj2" fmla="val 66012"/>
            </a:avLst>
          </a:prstGeom>
          <a:gradFill rotWithShape="1">
            <a:gsLst>
              <a:gs pos="0">
                <a:srgbClr val="CC0000"/>
              </a:gs>
              <a:gs pos="50000">
                <a:srgbClr val="FF6600"/>
              </a:gs>
              <a:gs pos="100000">
                <a:srgbClr val="CC00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ru-RU" altLang="ru-RU"/>
          </a:p>
        </p:txBody>
      </p:sp>
      <p:sp>
        <p:nvSpPr>
          <p:cNvPr id="6158" name="AutoShape 121"/>
          <p:cNvSpPr>
            <a:spLocks noChangeArrowheads="1"/>
          </p:cNvSpPr>
          <p:nvPr/>
        </p:nvSpPr>
        <p:spPr bwMode="auto">
          <a:xfrm rot="10800000">
            <a:off x="3605213" y="3681413"/>
            <a:ext cx="327025" cy="719137"/>
          </a:xfrm>
          <a:prstGeom prst="upDownArrow">
            <a:avLst>
              <a:gd name="adj1" fmla="val 63111"/>
              <a:gd name="adj2" fmla="val 66012"/>
            </a:avLst>
          </a:prstGeom>
          <a:gradFill rotWithShape="1">
            <a:gsLst>
              <a:gs pos="0">
                <a:srgbClr val="CC0000"/>
              </a:gs>
              <a:gs pos="50000">
                <a:srgbClr val="FF6600"/>
              </a:gs>
              <a:gs pos="100000">
                <a:srgbClr val="CC00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ru-RU" altLang="ru-RU"/>
          </a:p>
        </p:txBody>
      </p:sp>
      <p:sp>
        <p:nvSpPr>
          <p:cNvPr id="2" name="Скругленный прямоугольник 1"/>
          <p:cNvSpPr>
            <a:spLocks noChangeArrowheads="1"/>
          </p:cNvSpPr>
          <p:nvPr/>
        </p:nvSpPr>
        <p:spPr bwMode="auto">
          <a:xfrm>
            <a:off x="5243513" y="2204865"/>
            <a:ext cx="2376487" cy="4138786"/>
          </a:xfrm>
          <a:prstGeom prst="roundRect">
            <a:avLst>
              <a:gd name="adj" fmla="val 16667"/>
            </a:avLst>
          </a:prstGeom>
          <a:solidFill>
            <a:srgbClr val="F9E383"/>
          </a:solidFill>
          <a:ln w="44450" algn="ctr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altLang="ru-RU"/>
              <a:t>Платформа 1С:Предприятие</a:t>
            </a:r>
          </a:p>
        </p:txBody>
      </p:sp>
      <p:grpSp>
        <p:nvGrpSpPr>
          <p:cNvPr id="16" name="Группа 15"/>
          <p:cNvGrpSpPr>
            <a:grpSpLocks/>
          </p:cNvGrpSpPr>
          <p:nvPr/>
        </p:nvGrpSpPr>
        <p:grpSpPr bwMode="auto">
          <a:xfrm>
            <a:off x="5304632" y="3128963"/>
            <a:ext cx="1071562" cy="839787"/>
            <a:chOff x="4985595" y="2900570"/>
            <a:chExt cx="1072217" cy="840105"/>
          </a:xfrm>
        </p:grpSpPr>
        <p:pic>
          <p:nvPicPr>
            <p:cNvPr id="6167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1964" y="2900570"/>
              <a:ext cx="1045845" cy="840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9E383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44450" algn="ctr">
                  <a:solidFill>
                    <a:srgbClr val="CC33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8" name="TextBox 12"/>
            <p:cNvSpPr txBox="1">
              <a:spLocks noChangeArrowheads="1"/>
            </p:cNvSpPr>
            <p:nvPr/>
          </p:nvSpPr>
          <p:spPr bwMode="auto">
            <a:xfrm>
              <a:off x="4985595" y="3320623"/>
              <a:ext cx="1072217" cy="279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ru-RU" altLang="ru-RU" sz="1200" dirty="0"/>
                <a:t>Бухгалтерия</a:t>
              </a:r>
            </a:p>
          </p:txBody>
        </p:sp>
      </p:grpSp>
      <p:grpSp>
        <p:nvGrpSpPr>
          <p:cNvPr id="25" name="Группа 24"/>
          <p:cNvGrpSpPr>
            <a:grpSpLocks/>
          </p:cNvGrpSpPr>
          <p:nvPr/>
        </p:nvGrpSpPr>
        <p:grpSpPr bwMode="auto">
          <a:xfrm>
            <a:off x="5949103" y="4147344"/>
            <a:ext cx="1077913" cy="839788"/>
            <a:chOff x="4996622" y="2900570"/>
            <a:chExt cx="1078170" cy="840105"/>
          </a:xfrm>
        </p:grpSpPr>
        <p:pic>
          <p:nvPicPr>
            <p:cNvPr id="6165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1964" y="2900570"/>
              <a:ext cx="1045845" cy="840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9E383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44450" algn="ctr">
                  <a:solidFill>
                    <a:srgbClr val="CC33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6" name="TextBox 12"/>
            <p:cNvSpPr txBox="1">
              <a:spLocks noChangeArrowheads="1"/>
            </p:cNvSpPr>
            <p:nvPr/>
          </p:nvSpPr>
          <p:spPr bwMode="auto">
            <a:xfrm>
              <a:off x="4996622" y="3174218"/>
              <a:ext cx="1078170" cy="498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ru-RU" altLang="ru-RU" sz="1200" dirty="0"/>
                <a:t>Управление торговлей</a:t>
              </a:r>
            </a:p>
          </p:txBody>
        </p:sp>
      </p:grpSp>
      <p:grpSp>
        <p:nvGrpSpPr>
          <p:cNvPr id="22" name="Группа 21"/>
          <p:cNvGrpSpPr>
            <a:grpSpLocks/>
          </p:cNvGrpSpPr>
          <p:nvPr/>
        </p:nvGrpSpPr>
        <p:grpSpPr bwMode="auto">
          <a:xfrm>
            <a:off x="6407150" y="5165725"/>
            <a:ext cx="1076325" cy="839788"/>
            <a:chOff x="4996622" y="2900570"/>
            <a:chExt cx="1078170" cy="840105"/>
          </a:xfrm>
        </p:grpSpPr>
        <p:pic>
          <p:nvPicPr>
            <p:cNvPr id="6163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1964" y="2900570"/>
              <a:ext cx="1045845" cy="840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9E383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44450" algn="ctr">
                  <a:solidFill>
                    <a:srgbClr val="CC33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4" name="TextBox 12"/>
            <p:cNvSpPr txBox="1">
              <a:spLocks noChangeArrowheads="1"/>
            </p:cNvSpPr>
            <p:nvPr/>
          </p:nvSpPr>
          <p:spPr bwMode="auto">
            <a:xfrm>
              <a:off x="4996622" y="3345733"/>
              <a:ext cx="1078170" cy="279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ru-RU" sz="1200"/>
                <a:t>ERP</a:t>
              </a:r>
              <a:endParaRPr lang="ru-RU" altLang="ru-RU" sz="1200"/>
            </a:p>
          </p:txBody>
        </p:sp>
      </p:grp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8|7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7.2|3.4|5.7|5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3.9|16.9|10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3.9|16.9|10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|4.9|1.3|6.9|3.7|5.2|7.1|5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6|1.1|8.1|1.9|4|4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4.5|18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2.9|11.3|3.3|2|4.5|2.7|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9.8|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1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9.8|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9.8|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9.8|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9.8|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9.8|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9.8|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heme/theme1.xml><?xml version="1.0" encoding="utf-8"?>
<a:theme xmlns:a="http://schemas.openxmlformats.org/drawingml/2006/main" name="0909_шаблон">
  <a:themeElements>
    <a:clrScheme name="0909_шаблон 1">
      <a:dk1>
        <a:srgbClr val="5F0000"/>
      </a:dk1>
      <a:lt1>
        <a:srgbClr val="FFFFFF"/>
      </a:lt1>
      <a:dk2>
        <a:srgbClr val="CC3300"/>
      </a:dk2>
      <a:lt2>
        <a:srgbClr val="808080"/>
      </a:lt2>
      <a:accent1>
        <a:srgbClr val="F9E383"/>
      </a:accent1>
      <a:accent2>
        <a:srgbClr val="369900"/>
      </a:accent2>
      <a:accent3>
        <a:srgbClr val="FFFFFF"/>
      </a:accent3>
      <a:accent4>
        <a:srgbClr val="500000"/>
      </a:accent4>
      <a:accent5>
        <a:srgbClr val="FBEFC1"/>
      </a:accent5>
      <a:accent6>
        <a:srgbClr val="308A00"/>
      </a:accent6>
      <a:hlink>
        <a:srgbClr val="0033CC"/>
      </a:hlink>
      <a:folHlink>
        <a:srgbClr val="CC3300"/>
      </a:folHlink>
    </a:clrScheme>
    <a:fontScheme name="0909_шаблон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9E383">
            <a:alpha val="50000"/>
          </a:srgbClr>
        </a:solidFill>
        <a:ln w="44450" cap="flat" cmpd="sng" algn="ctr">
          <a:solidFill>
            <a:srgbClr val="CC33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1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solidFill>
          <a:srgbClr val="F9E383">
            <a:alpha val="50000"/>
          </a:srgbClr>
        </a:solidFill>
        <a:ln w="44450" cap="flat" cmpd="sng" algn="ctr">
          <a:solidFill>
            <a:srgbClr val="CC3300"/>
          </a:solidFill>
          <a:prstDash val="solid"/>
          <a:round/>
          <a:headEnd type="none" w="med" len="med"/>
          <a:tailEnd type="arrow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sz="900" b="1" dirty="0" smtClean="0"/>
        </a:defPPr>
      </a:lstStyle>
    </a:txDef>
  </a:objectDefaults>
  <a:extraClrSchemeLst>
    <a:extraClrScheme>
      <a:clrScheme name="0909_шаблон 1">
        <a:dk1>
          <a:srgbClr val="5F0000"/>
        </a:dk1>
        <a:lt1>
          <a:srgbClr val="FFFFFF"/>
        </a:lt1>
        <a:dk2>
          <a:srgbClr val="CC3300"/>
        </a:dk2>
        <a:lt2>
          <a:srgbClr val="808080"/>
        </a:lt2>
        <a:accent1>
          <a:srgbClr val="F9E383"/>
        </a:accent1>
        <a:accent2>
          <a:srgbClr val="369900"/>
        </a:accent2>
        <a:accent3>
          <a:srgbClr val="FFFFFF"/>
        </a:accent3>
        <a:accent4>
          <a:srgbClr val="500000"/>
        </a:accent4>
        <a:accent5>
          <a:srgbClr val="FBEFC1"/>
        </a:accent5>
        <a:accent6>
          <a:srgbClr val="308A00"/>
        </a:accent6>
        <a:hlink>
          <a:srgbClr val="0033CC"/>
        </a:hlink>
        <a:folHlink>
          <a:srgbClr val="CC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910_шаблон">
  <a:themeElements>
    <a:clrScheme name="910_шаблон 1">
      <a:dk1>
        <a:srgbClr val="5F0000"/>
      </a:dk1>
      <a:lt1>
        <a:srgbClr val="FFFFFF"/>
      </a:lt1>
      <a:dk2>
        <a:srgbClr val="CC3300"/>
      </a:dk2>
      <a:lt2>
        <a:srgbClr val="808080"/>
      </a:lt2>
      <a:accent1>
        <a:srgbClr val="F9E383"/>
      </a:accent1>
      <a:accent2>
        <a:srgbClr val="369900"/>
      </a:accent2>
      <a:accent3>
        <a:srgbClr val="FFFFFF"/>
      </a:accent3>
      <a:accent4>
        <a:srgbClr val="500000"/>
      </a:accent4>
      <a:accent5>
        <a:srgbClr val="FBEFC1"/>
      </a:accent5>
      <a:accent6>
        <a:srgbClr val="308A00"/>
      </a:accent6>
      <a:hlink>
        <a:srgbClr val="0033CC"/>
      </a:hlink>
      <a:folHlink>
        <a:srgbClr val="CC3300"/>
      </a:folHlink>
    </a:clrScheme>
    <a:fontScheme name="910_шаблон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9E383">
            <a:alpha val="50000"/>
          </a:srgbClr>
        </a:solidFill>
        <a:ln w="44450" cap="flat" cmpd="sng" algn="ctr">
          <a:solidFill>
            <a:srgbClr val="CC33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1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9E383">
            <a:alpha val="50000"/>
          </a:srgbClr>
        </a:solidFill>
        <a:ln w="44450" cap="flat" cmpd="sng" algn="ctr">
          <a:solidFill>
            <a:srgbClr val="CC33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1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910_шаблон 1">
        <a:dk1>
          <a:srgbClr val="5F0000"/>
        </a:dk1>
        <a:lt1>
          <a:srgbClr val="FFFFFF"/>
        </a:lt1>
        <a:dk2>
          <a:srgbClr val="CC3300"/>
        </a:dk2>
        <a:lt2>
          <a:srgbClr val="808080"/>
        </a:lt2>
        <a:accent1>
          <a:srgbClr val="F9E383"/>
        </a:accent1>
        <a:accent2>
          <a:srgbClr val="369900"/>
        </a:accent2>
        <a:accent3>
          <a:srgbClr val="FFFFFF"/>
        </a:accent3>
        <a:accent4>
          <a:srgbClr val="500000"/>
        </a:accent4>
        <a:accent5>
          <a:srgbClr val="FBEFC1"/>
        </a:accent5>
        <a:accent6>
          <a:srgbClr val="308A00"/>
        </a:accent6>
        <a:hlink>
          <a:srgbClr val="0033CC"/>
        </a:hlink>
        <a:folHlink>
          <a:srgbClr val="CC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24545</TotalTime>
  <Words>836</Words>
  <Application>Microsoft Office PowerPoint</Application>
  <PresentationFormat>Экран (4:3)</PresentationFormat>
  <Paragraphs>330</Paragraphs>
  <Slides>38</Slides>
  <Notes>3</Notes>
  <HiddenSlides>0</HiddenSlides>
  <MMClips>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38</vt:i4>
      </vt:variant>
    </vt:vector>
  </HeadingPairs>
  <TitlesOfParts>
    <vt:vector size="40" baseType="lpstr">
      <vt:lpstr>0909_шаблон</vt:lpstr>
      <vt:lpstr>910_шаблон</vt:lpstr>
      <vt:lpstr>Презентация PowerPoint</vt:lpstr>
      <vt:lpstr>Презентация PowerPoint</vt:lpstr>
      <vt:lpstr>О компании</vt:lpstr>
      <vt:lpstr>О компании</vt:lpstr>
      <vt:lpstr>О компании</vt:lpstr>
      <vt:lpstr>Продукты 1С</vt:lpstr>
      <vt:lpstr>Платформенно-ориентированный подход</vt:lpstr>
      <vt:lpstr>Модель разработки прикладного решения 1С</vt:lpstr>
      <vt:lpstr>1C = Платформа + Конфигурации</vt:lpstr>
      <vt:lpstr>Архитектура 1C:Предприятия</vt:lpstr>
      <vt:lpstr>Архитектура 1C:Предприятия</vt:lpstr>
      <vt:lpstr>Архитектура 1C:Предприятия</vt:lpstr>
      <vt:lpstr>Архитектура 1C:Предприятия</vt:lpstr>
      <vt:lpstr>Архитектура 1C:Предприятия</vt:lpstr>
      <vt:lpstr>Архитектура 1C:Предприятия</vt:lpstr>
      <vt:lpstr>Архитектура 1C:Предприятия</vt:lpstr>
      <vt:lpstr>Архитектура 1C:Предприятия</vt:lpstr>
      <vt:lpstr>Архитектура 1C:Предприятия</vt:lpstr>
      <vt:lpstr>Архитектура 1C:Предприятия</vt:lpstr>
      <vt:lpstr>Мобильная платформа 1С</vt:lpstr>
      <vt:lpstr>Мобильная платформа 1С</vt:lpstr>
      <vt:lpstr>Мобильная платформа 1С</vt:lpstr>
      <vt:lpstr>Мобильная платформа 1С</vt:lpstr>
      <vt:lpstr>Мобильная платформа 1С</vt:lpstr>
      <vt:lpstr>Разработка на мобильной платформе 1С</vt:lpstr>
      <vt:lpstr>Разработка на мобильной платформе 1С</vt:lpstr>
      <vt:lpstr>Мобильная платформа 1С</vt:lpstr>
      <vt:lpstr>Мобильная платформа 1С</vt:lpstr>
      <vt:lpstr>Мобильная платформа: PUSH оповещения</vt:lpstr>
      <vt:lpstr>Мобильная платформа: PUSH оповещения</vt:lpstr>
      <vt:lpstr>Презентация PowerPoint</vt:lpstr>
      <vt:lpstr>Приложение: 1С:Управление небольшой фирмой</vt:lpstr>
      <vt:lpstr>Приложение: планирование оперативного управления производством </vt:lpstr>
      <vt:lpstr>Приложение: планирование оперативного управления производством</vt:lpstr>
      <vt:lpstr>Приложение: Мобильный Агент</vt:lpstr>
      <vt:lpstr>Приложение: Мобильный Агент</vt:lpstr>
      <vt:lpstr>Мобильная платформа 1С</vt:lpstr>
      <vt:lpstr>Презентация PowerPoint</vt:lpstr>
    </vt:vector>
  </TitlesOfParts>
  <Company>1C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0</dc:creator>
  <cp:lastModifiedBy>Грибанов Петр Борисович</cp:lastModifiedBy>
  <cp:revision>612</cp:revision>
  <dcterms:created xsi:type="dcterms:W3CDTF">2009-12-11T10:55:42Z</dcterms:created>
  <dcterms:modified xsi:type="dcterms:W3CDTF">2015-10-21T06:55:35Z</dcterms:modified>
</cp:coreProperties>
</file>